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autoCompressPictures="0">
  <p:sldMasterIdLst>
    <p:sldMasterId id="2147483660" r:id="rId1"/>
  </p:sldMasterIdLst>
  <p:notesMasterIdLst>
    <p:notesMasterId r:id="rId47"/>
  </p:notesMasterIdLst>
  <p:sldIdLst>
    <p:sldId id="256" r:id="rId2"/>
    <p:sldId id="289" r:id="rId3"/>
    <p:sldId id="296" r:id="rId4"/>
    <p:sldId id="257" r:id="rId5"/>
    <p:sldId id="290" r:id="rId6"/>
    <p:sldId id="273" r:id="rId7"/>
    <p:sldId id="259" r:id="rId8"/>
    <p:sldId id="260" r:id="rId9"/>
    <p:sldId id="297" r:id="rId10"/>
    <p:sldId id="291" r:id="rId11"/>
    <p:sldId id="292" r:id="rId12"/>
    <p:sldId id="261" r:id="rId13"/>
    <p:sldId id="262" r:id="rId14"/>
    <p:sldId id="293" r:id="rId15"/>
    <p:sldId id="298" r:id="rId16"/>
    <p:sldId id="263" r:id="rId17"/>
    <p:sldId id="294" r:id="rId18"/>
    <p:sldId id="264" r:id="rId19"/>
    <p:sldId id="274" r:id="rId20"/>
    <p:sldId id="275" r:id="rId21"/>
    <p:sldId id="301" r:id="rId22"/>
    <p:sldId id="265" r:id="rId23"/>
    <p:sldId id="266" r:id="rId24"/>
    <p:sldId id="267" r:id="rId25"/>
    <p:sldId id="299" r:id="rId26"/>
    <p:sldId id="276" r:id="rId27"/>
    <p:sldId id="295" r:id="rId28"/>
    <p:sldId id="277" r:id="rId29"/>
    <p:sldId id="278" r:id="rId30"/>
    <p:sldId id="279" r:id="rId31"/>
    <p:sldId id="300" r:id="rId32"/>
    <p:sldId id="268" r:id="rId33"/>
    <p:sldId id="269" r:id="rId34"/>
    <p:sldId id="270" r:id="rId35"/>
    <p:sldId id="271" r:id="rId36"/>
    <p:sldId id="272" r:id="rId37"/>
    <p:sldId id="283" r:id="rId38"/>
    <p:sldId id="280" r:id="rId39"/>
    <p:sldId id="281" r:id="rId40"/>
    <p:sldId id="284" r:id="rId41"/>
    <p:sldId id="285" r:id="rId42"/>
    <p:sldId id="286" r:id="rId43"/>
    <p:sldId id="282" r:id="rId44"/>
    <p:sldId id="287" r:id="rId45"/>
    <p:sldId id="288" r:id="rId4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8BF18413-0C5B-E447-8E82-DAFB6FA08016}">
          <p14:sldIdLst>
            <p14:sldId id="256"/>
          </p14:sldIdLst>
        </p14:section>
        <p14:section name="Content Table" id="{F5959510-13A4-4B44-B165-3D4BC86ACC3D}">
          <p14:sldIdLst>
            <p14:sldId id="289"/>
          </p14:sldIdLst>
        </p14:section>
        <p14:section name="Introduction" id="{97BB4605-F409-CC42-AE60-1714B1D6C18E}">
          <p14:sldIdLst>
            <p14:sldId id="296"/>
            <p14:sldId id="257"/>
            <p14:sldId id="290"/>
            <p14:sldId id="273"/>
            <p14:sldId id="259"/>
          </p14:sldIdLst>
        </p14:section>
        <p14:section name="Introduction To Deep Learning" id="{D5BC0889-1A49-2A49-9DC0-79D5FDE4BCE9}">
          <p14:sldIdLst>
            <p14:sldId id="260"/>
            <p14:sldId id="297"/>
            <p14:sldId id="291"/>
            <p14:sldId id="292"/>
            <p14:sldId id="261"/>
            <p14:sldId id="262"/>
            <p14:sldId id="293"/>
            <p14:sldId id="298"/>
            <p14:sldId id="263"/>
            <p14:sldId id="294"/>
            <p14:sldId id="264"/>
            <p14:sldId id="274"/>
            <p14:sldId id="275"/>
          </p14:sldIdLst>
        </p14:section>
        <p14:section name="Introduction To Machine Learning" id="{B4295E17-755F-0645-B293-048192AFC76B}">
          <p14:sldIdLst>
            <p14:sldId id="301"/>
            <p14:sldId id="265"/>
            <p14:sldId id="266"/>
            <p14:sldId id="267"/>
            <p14:sldId id="299"/>
            <p14:sldId id="276"/>
            <p14:sldId id="295"/>
            <p14:sldId id="277"/>
            <p14:sldId id="278"/>
            <p14:sldId id="279"/>
            <p14:sldId id="300"/>
          </p14:sldIdLst>
        </p14:section>
        <p14:section name="Experiments" id="{1C86C009-82C7-E84E-98C6-491435B4FEE5}">
          <p14:sldIdLst>
            <p14:sldId id="268"/>
            <p14:sldId id="269"/>
            <p14:sldId id="270"/>
            <p14:sldId id="271"/>
            <p14:sldId id="272"/>
            <p14:sldId id="283"/>
            <p14:sldId id="280"/>
          </p14:sldIdLst>
        </p14:section>
        <p14:section name="Results" id="{688A063C-85F0-C64F-9D3F-CE9C959766CE}">
          <p14:sldIdLst>
            <p14:sldId id="281"/>
            <p14:sldId id="284"/>
            <p14:sldId id="285"/>
            <p14:sldId id="286"/>
          </p14:sldIdLst>
        </p14:section>
        <p14:section name="Conclusion and Reccomendations" id="{BFF5A637-F124-324C-8A57-5825B4BE264A}">
          <p14:sldIdLst>
            <p14:sldId id="282"/>
            <p14:sldId id="287"/>
          </p14:sldIdLst>
        </p14:section>
        <p14:section name="Q&amp;A" id="{F50D884A-0BC1-7945-A2B1-4B0D6BC5E3E3}">
          <p14:sldIdLst>
            <p14:sldId id="28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442"/>
    <p:restoredTop sz="96405"/>
  </p:normalViewPr>
  <p:slideViewPr>
    <p:cSldViewPr snapToGrid="0" snapToObjects="1">
      <p:cViewPr varScale="1">
        <p:scale>
          <a:sx n="122" d="100"/>
          <a:sy n="122" d="100"/>
        </p:scale>
        <p:origin x="1040"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45D8035-A9D4-9644-8418-0B63EE8F4914}" type="datetimeFigureOut">
              <a:rPr lang="en-US" smtClean="0"/>
              <a:t>7/15/21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05E2643-C19C-FA43-99E4-5948DE805E5C}" type="slidenum">
              <a:rPr lang="en-US" smtClean="0"/>
              <a:t>‹#›</a:t>
            </a:fld>
            <a:endParaRPr lang="en-US"/>
          </a:p>
        </p:txBody>
      </p:sp>
    </p:spTree>
    <p:extLst>
      <p:ext uri="{BB962C8B-B14F-4D97-AF65-F5344CB8AC3E}">
        <p14:creationId xmlns:p14="http://schemas.microsoft.com/office/powerpoint/2010/main" val="35284965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dirty="0"/>
              <a:t>In the figure, when KNN algorithm with K = 3 is used, the green sample is</a:t>
            </a:r>
          </a:p>
          <a:p>
            <a:r>
              <a:rPr lang="en-US" dirty="0"/>
              <a:t>labeled as red both by majority voting and weighted majority voting. </a:t>
            </a:r>
          </a:p>
          <a:p>
            <a:endParaRPr lang="en-US" dirty="0"/>
          </a:p>
          <a:p>
            <a:pPr marL="285750" indent="-285750">
              <a:buFont typeface="Arial" panose="020B0604020202020204" pitchFamily="34" charset="0"/>
              <a:buChar char="•"/>
            </a:pPr>
            <a:r>
              <a:rPr lang="en-US" dirty="0"/>
              <a:t>However, when K = 5, use of majority voting or weighted majority voting</a:t>
            </a:r>
          </a:p>
          <a:p>
            <a:r>
              <a:rPr lang="en-US" dirty="0"/>
              <a:t>results in a different label for the green sample. While majority voting labels it as blue, weighted majority voting labels it as red.</a:t>
            </a:r>
          </a:p>
          <a:p>
            <a:endParaRPr lang="en-US" dirty="0"/>
          </a:p>
        </p:txBody>
      </p:sp>
      <p:sp>
        <p:nvSpPr>
          <p:cNvPr id="4" name="Slide Number Placeholder 3"/>
          <p:cNvSpPr>
            <a:spLocks noGrp="1"/>
          </p:cNvSpPr>
          <p:nvPr>
            <p:ph type="sldNum" sz="quarter" idx="5"/>
          </p:nvPr>
        </p:nvSpPr>
        <p:spPr/>
        <p:txBody>
          <a:bodyPr/>
          <a:lstStyle/>
          <a:p>
            <a:fld id="{405E2643-C19C-FA43-99E4-5948DE805E5C}" type="slidenum">
              <a:rPr lang="en-US" smtClean="0"/>
              <a:t>28</a:t>
            </a:fld>
            <a:endParaRPr lang="en-US"/>
          </a:p>
        </p:txBody>
      </p:sp>
    </p:spTree>
    <p:extLst>
      <p:ext uri="{BB962C8B-B14F-4D97-AF65-F5344CB8AC3E}">
        <p14:creationId xmlns:p14="http://schemas.microsoft.com/office/powerpoint/2010/main" val="389848290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9403275" y="6442532"/>
            <a:ext cx="2743200" cy="365125"/>
          </a:xfrm>
        </p:spPr>
        <p:txBody>
          <a:bodyPr/>
          <a:lstStyle/>
          <a:p>
            <a:fld id="{C5184E39-17C3-1B46-A006-9F7568AAA460}" type="slidenum">
              <a:rPr lang="en-US" smtClean="0"/>
              <a:t>‹#›</a:t>
            </a:fld>
            <a:endParaRPr lang="en-US"/>
          </a:p>
        </p:txBody>
      </p:sp>
      <p:pic>
        <p:nvPicPr>
          <p:cNvPr id="7" name="Picture 6">
            <a:extLst>
              <a:ext uri="{FF2B5EF4-FFF2-40B4-BE49-F238E27FC236}">
                <a16:creationId xmlns:a16="http://schemas.microsoft.com/office/drawing/2014/main" id="{03F1CD0A-41B2-FC4B-906B-9097F1E5B0B8}"/>
              </a:ext>
            </a:extLst>
          </p:cNvPr>
          <p:cNvPicPr>
            <a:picLocks noChangeAspect="1"/>
          </p:cNvPicPr>
          <p:nvPr userDrawn="1"/>
        </p:nvPicPr>
        <p:blipFill>
          <a:blip r:embed="rId2"/>
          <a:stretch>
            <a:fillRect/>
          </a:stretch>
        </p:blipFill>
        <p:spPr>
          <a:xfrm>
            <a:off x="20051" y="6219929"/>
            <a:ext cx="455555" cy="638071"/>
          </a:xfrm>
          <a:prstGeom prst="rect">
            <a:avLst/>
          </a:prstGeom>
        </p:spPr>
      </p:pic>
    </p:spTree>
    <p:extLst>
      <p:ext uri="{BB962C8B-B14F-4D97-AF65-F5344CB8AC3E}">
        <p14:creationId xmlns:p14="http://schemas.microsoft.com/office/powerpoint/2010/main" val="33277167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1A90BEB-B497-0847-91E4-416FA919BB24}" type="datetime1">
              <a:rPr lang="tr-TR" smtClean="0"/>
              <a:t>15.07.2021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184E39-17C3-1B46-A006-9F7568AAA460}" type="slidenum">
              <a:rPr lang="en-US" smtClean="0"/>
              <a:t>‹#›</a:t>
            </a:fld>
            <a:endParaRPr lang="en-US"/>
          </a:p>
        </p:txBody>
      </p:sp>
    </p:spTree>
    <p:extLst>
      <p:ext uri="{BB962C8B-B14F-4D97-AF65-F5344CB8AC3E}">
        <p14:creationId xmlns:p14="http://schemas.microsoft.com/office/powerpoint/2010/main" val="30815768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5480071-19E3-A547-B1D0-F68BFFA9EB21}" type="datetime1">
              <a:rPr lang="tr-TR" smtClean="0"/>
              <a:t>15.07.2021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184E39-17C3-1B46-A006-9F7568AAA460}" type="slidenum">
              <a:rPr lang="en-US" smtClean="0"/>
              <a:t>‹#›</a:t>
            </a:fld>
            <a:endParaRPr lang="en-US"/>
          </a:p>
        </p:txBody>
      </p:sp>
    </p:spTree>
    <p:extLst>
      <p:ext uri="{BB962C8B-B14F-4D97-AF65-F5344CB8AC3E}">
        <p14:creationId xmlns:p14="http://schemas.microsoft.com/office/powerpoint/2010/main" val="24162144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A2A75EE-A7CB-AB4A-BDC9-F1EB79A76669}" type="datetime1">
              <a:rPr lang="tr-TR" smtClean="0"/>
              <a:t>15.07.2021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184E39-17C3-1B46-A006-9F7568AAA460}" type="slidenum">
              <a:rPr lang="en-US" smtClean="0"/>
              <a:t>‹#›</a:t>
            </a:fld>
            <a:endParaRPr lang="en-US"/>
          </a:p>
        </p:txBody>
      </p:sp>
    </p:spTree>
    <p:extLst>
      <p:ext uri="{BB962C8B-B14F-4D97-AF65-F5344CB8AC3E}">
        <p14:creationId xmlns:p14="http://schemas.microsoft.com/office/powerpoint/2010/main" val="21805779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1" y="4589465"/>
            <a:ext cx="10515600" cy="1500187"/>
          </a:xfrm>
        </p:spPr>
        <p:txBody>
          <a:bodyPr/>
          <a:lstStyle>
            <a:lvl1pPr marL="0" indent="0">
              <a:buNone/>
              <a:defRPr sz="2400">
                <a:solidFill>
                  <a:schemeClr val="tx1">
                    <a:tint val="75000"/>
                  </a:schemeClr>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BCD5FCC-41A6-464F-9E19-C25A236CAB9B}" type="datetime1">
              <a:rPr lang="tr-TR" smtClean="0"/>
              <a:t>15.07.2021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184E39-17C3-1B46-A006-9F7568AAA460}" type="slidenum">
              <a:rPr lang="en-US" smtClean="0"/>
              <a:t>‹#›</a:t>
            </a:fld>
            <a:endParaRPr lang="en-US"/>
          </a:p>
        </p:txBody>
      </p:sp>
    </p:spTree>
    <p:extLst>
      <p:ext uri="{BB962C8B-B14F-4D97-AF65-F5344CB8AC3E}">
        <p14:creationId xmlns:p14="http://schemas.microsoft.com/office/powerpoint/2010/main" val="12934597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F6DBA4E-2E6B-954C-83DD-0E0B5A9A3AA3}" type="datetime1">
              <a:rPr lang="tr-TR" smtClean="0"/>
              <a:t>15.07.2021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184E39-17C3-1B46-A006-9F7568AAA460}" type="slidenum">
              <a:rPr lang="en-US" smtClean="0"/>
              <a:t>‹#›</a:t>
            </a:fld>
            <a:endParaRPr lang="en-US"/>
          </a:p>
        </p:txBody>
      </p:sp>
    </p:spTree>
    <p:extLst>
      <p:ext uri="{BB962C8B-B14F-4D97-AF65-F5344CB8AC3E}">
        <p14:creationId xmlns:p14="http://schemas.microsoft.com/office/powerpoint/2010/main" val="18451500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1"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E52E23D-B914-2B49-8CED-BF0220B73FE3}" type="datetime1">
              <a:rPr lang="tr-TR" smtClean="0"/>
              <a:t>15.07.2021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184E39-17C3-1B46-A006-9F7568AAA460}" type="slidenum">
              <a:rPr lang="en-US" smtClean="0"/>
              <a:t>‹#›</a:t>
            </a:fld>
            <a:endParaRPr lang="en-US"/>
          </a:p>
        </p:txBody>
      </p:sp>
    </p:spTree>
    <p:extLst>
      <p:ext uri="{BB962C8B-B14F-4D97-AF65-F5344CB8AC3E}">
        <p14:creationId xmlns:p14="http://schemas.microsoft.com/office/powerpoint/2010/main" val="41552280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81F2ED9-ABA2-FC4C-B384-403ED49ED922}" type="datetime1">
              <a:rPr lang="tr-TR" smtClean="0"/>
              <a:t>15.07.2021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184E39-17C3-1B46-A006-9F7568AAA460}" type="slidenum">
              <a:rPr lang="en-US" smtClean="0"/>
              <a:t>‹#›</a:t>
            </a:fld>
            <a:endParaRPr lang="en-US"/>
          </a:p>
        </p:txBody>
      </p:sp>
    </p:spTree>
    <p:extLst>
      <p:ext uri="{BB962C8B-B14F-4D97-AF65-F5344CB8AC3E}">
        <p14:creationId xmlns:p14="http://schemas.microsoft.com/office/powerpoint/2010/main" val="964159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CD23643-4D0C-D24E-AB13-3E4D490E83E1}" type="datetime1">
              <a:rPr lang="tr-TR" smtClean="0"/>
              <a:t>15.07.2021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184E39-17C3-1B46-A006-9F7568AAA460}" type="slidenum">
              <a:rPr lang="en-US" smtClean="0"/>
              <a:t>‹#›</a:t>
            </a:fld>
            <a:endParaRPr lang="en-US"/>
          </a:p>
        </p:txBody>
      </p:sp>
    </p:spTree>
    <p:extLst>
      <p:ext uri="{BB962C8B-B14F-4D97-AF65-F5344CB8AC3E}">
        <p14:creationId xmlns:p14="http://schemas.microsoft.com/office/powerpoint/2010/main" val="39787444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2F413B0-9E28-E94C-9A76-F0A77090BFD3}" type="datetime1">
              <a:rPr lang="tr-TR" smtClean="0"/>
              <a:t>15.07.2021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184E39-17C3-1B46-A006-9F7568AAA460}" type="slidenum">
              <a:rPr lang="en-US" smtClean="0"/>
              <a:t>‹#›</a:t>
            </a:fld>
            <a:endParaRPr lang="en-US"/>
          </a:p>
        </p:txBody>
      </p:sp>
    </p:spTree>
    <p:extLst>
      <p:ext uri="{BB962C8B-B14F-4D97-AF65-F5344CB8AC3E}">
        <p14:creationId xmlns:p14="http://schemas.microsoft.com/office/powerpoint/2010/main" val="21822536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7"/>
            <a:ext cx="6172200" cy="4873625"/>
          </a:xfrm>
        </p:spPr>
        <p:txBody>
          <a:bodyPr anchor="t"/>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00FF06C-0A04-BB4D-82F7-D4ECA8FC5F58}" type="datetime1">
              <a:rPr lang="tr-TR" smtClean="0"/>
              <a:t>15.07.2021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184E39-17C3-1B46-A006-9F7568AAA460}" type="slidenum">
              <a:rPr lang="en-US" smtClean="0"/>
              <a:t>‹#›</a:t>
            </a:fld>
            <a:endParaRPr lang="en-US"/>
          </a:p>
        </p:txBody>
      </p:sp>
    </p:spTree>
    <p:extLst>
      <p:ext uri="{BB962C8B-B14F-4D97-AF65-F5344CB8AC3E}">
        <p14:creationId xmlns:p14="http://schemas.microsoft.com/office/powerpoint/2010/main" val="154273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B885FEC-6F20-7642-8971-9E19D2DB1AD7}" type="datetime1">
              <a:rPr lang="tr-TR" smtClean="0"/>
              <a:t>15.07.2021</a:t>
            </a:fld>
            <a:endParaRPr lang="en-US"/>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5184E39-17C3-1B46-A006-9F7568AAA460}" type="slidenum">
              <a:rPr lang="en-US" smtClean="0"/>
              <a:t>‹#›</a:t>
            </a:fld>
            <a:endParaRPr lang="en-US"/>
          </a:p>
        </p:txBody>
      </p:sp>
    </p:spTree>
    <p:extLst>
      <p:ext uri="{BB962C8B-B14F-4D97-AF65-F5344CB8AC3E}">
        <p14:creationId xmlns:p14="http://schemas.microsoft.com/office/powerpoint/2010/main" val="304546440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dt="0"/>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7.tiff"/><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2" Type="http://schemas.openxmlformats.org/officeDocument/2006/relationships/image" Target="../media/image8.gif"/><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20.gif"/><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alpha val="99534"/>
          </a:schemeClr>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527500E-1D6C-3F4E-9E31-58CB0D2C6638}"/>
              </a:ext>
            </a:extLst>
          </p:cNvPr>
          <p:cNvPicPr>
            <a:picLocks noChangeAspect="1"/>
          </p:cNvPicPr>
          <p:nvPr/>
        </p:nvPicPr>
        <p:blipFill>
          <a:blip r:embed="rId2"/>
          <a:stretch>
            <a:fillRect/>
          </a:stretch>
        </p:blipFill>
        <p:spPr>
          <a:xfrm>
            <a:off x="5443157" y="231111"/>
            <a:ext cx="1305685" cy="1828801"/>
          </a:xfrm>
          <a:prstGeom prst="rect">
            <a:avLst/>
          </a:prstGeom>
        </p:spPr>
      </p:pic>
      <p:sp>
        <p:nvSpPr>
          <p:cNvPr id="8" name="TextBox 7">
            <a:extLst>
              <a:ext uri="{FF2B5EF4-FFF2-40B4-BE49-F238E27FC236}">
                <a16:creationId xmlns:a16="http://schemas.microsoft.com/office/drawing/2014/main" id="{BF6F0966-92C3-3E48-82B3-2C16DE7FBDF5}"/>
              </a:ext>
            </a:extLst>
          </p:cNvPr>
          <p:cNvSpPr txBox="1"/>
          <p:nvPr/>
        </p:nvSpPr>
        <p:spPr>
          <a:xfrm>
            <a:off x="1144129" y="2247664"/>
            <a:ext cx="9903738" cy="1384995"/>
          </a:xfrm>
          <a:prstGeom prst="rect">
            <a:avLst/>
          </a:prstGeom>
          <a:noFill/>
        </p:spPr>
        <p:txBody>
          <a:bodyPr wrap="none" rtlCol="0">
            <a:spAutoFit/>
          </a:bodyPr>
          <a:lstStyle/>
          <a:p>
            <a:pPr algn="ctr"/>
            <a:r>
              <a:rPr lang="en-US" sz="2800" dirty="0"/>
              <a:t>DEEP FEATURE TRANSFER FROM</a:t>
            </a:r>
            <a:br>
              <a:rPr lang="en-US" sz="2800" dirty="0"/>
            </a:br>
            <a:r>
              <a:rPr lang="en-US" sz="2800" dirty="0"/>
              <a:t>DEEP LEARNING MODELS INTO MACHINE LEARNING ALGORITHMS </a:t>
            </a:r>
          </a:p>
          <a:p>
            <a:pPr algn="ctr"/>
            <a:r>
              <a:rPr lang="en-US" sz="2800" dirty="0"/>
              <a:t>TO CLASSIFY COVID-19 FROM CHEST X-RAY IMAGES </a:t>
            </a:r>
          </a:p>
        </p:txBody>
      </p:sp>
      <p:sp>
        <p:nvSpPr>
          <p:cNvPr id="9" name="TextBox 8">
            <a:extLst>
              <a:ext uri="{FF2B5EF4-FFF2-40B4-BE49-F238E27FC236}">
                <a16:creationId xmlns:a16="http://schemas.microsoft.com/office/drawing/2014/main" id="{ED51572D-BB5A-9344-AA4A-45100922EE34}"/>
              </a:ext>
            </a:extLst>
          </p:cNvPr>
          <p:cNvSpPr txBox="1"/>
          <p:nvPr/>
        </p:nvSpPr>
        <p:spPr>
          <a:xfrm>
            <a:off x="4954667" y="4075306"/>
            <a:ext cx="2282662" cy="646331"/>
          </a:xfrm>
          <a:prstGeom prst="rect">
            <a:avLst/>
          </a:prstGeom>
          <a:noFill/>
        </p:spPr>
        <p:txBody>
          <a:bodyPr wrap="square" rtlCol="0">
            <a:spAutoFit/>
          </a:bodyPr>
          <a:lstStyle/>
          <a:p>
            <a:pPr algn="ctr"/>
            <a:r>
              <a:rPr lang="en-US" dirty="0"/>
              <a:t>M.Sc. THESIS </a:t>
            </a:r>
          </a:p>
          <a:p>
            <a:pPr algn="ctr"/>
            <a:r>
              <a:rPr lang="en-US" dirty="0"/>
              <a:t>Ozan GÜLDALİ </a:t>
            </a:r>
          </a:p>
        </p:txBody>
      </p:sp>
      <p:sp>
        <p:nvSpPr>
          <p:cNvPr id="10" name="TextBox 9">
            <a:extLst>
              <a:ext uri="{FF2B5EF4-FFF2-40B4-BE49-F238E27FC236}">
                <a16:creationId xmlns:a16="http://schemas.microsoft.com/office/drawing/2014/main" id="{E5C39A34-D837-F54E-AD87-3356461ED91C}"/>
              </a:ext>
            </a:extLst>
          </p:cNvPr>
          <p:cNvSpPr txBox="1"/>
          <p:nvPr/>
        </p:nvSpPr>
        <p:spPr>
          <a:xfrm>
            <a:off x="4240406" y="4869194"/>
            <a:ext cx="4039436" cy="646331"/>
          </a:xfrm>
          <a:prstGeom prst="rect">
            <a:avLst/>
          </a:prstGeom>
          <a:noFill/>
        </p:spPr>
        <p:txBody>
          <a:bodyPr wrap="square" rtlCol="0">
            <a:spAutoFit/>
          </a:bodyPr>
          <a:lstStyle/>
          <a:p>
            <a:r>
              <a:rPr lang="en-US" dirty="0"/>
              <a:t>Thesis Advisor: Assist. Prof. Dr. </a:t>
            </a:r>
            <a:r>
              <a:rPr lang="en-US" dirty="0" err="1"/>
              <a:t>Gül</a:t>
            </a:r>
            <a:r>
              <a:rPr lang="en-US" dirty="0"/>
              <a:t> İNAN </a:t>
            </a:r>
          </a:p>
          <a:p>
            <a:endParaRPr lang="en-US" dirty="0"/>
          </a:p>
        </p:txBody>
      </p:sp>
      <p:sp>
        <p:nvSpPr>
          <p:cNvPr id="11" name="TextBox 10">
            <a:extLst>
              <a:ext uri="{FF2B5EF4-FFF2-40B4-BE49-F238E27FC236}">
                <a16:creationId xmlns:a16="http://schemas.microsoft.com/office/drawing/2014/main" id="{066DA6F4-4D07-E249-B96D-FFAF495D2620}"/>
              </a:ext>
            </a:extLst>
          </p:cNvPr>
          <p:cNvSpPr txBox="1"/>
          <p:nvPr/>
        </p:nvSpPr>
        <p:spPr>
          <a:xfrm>
            <a:off x="5534787" y="5958172"/>
            <a:ext cx="1122423" cy="369332"/>
          </a:xfrm>
          <a:prstGeom prst="rect">
            <a:avLst/>
          </a:prstGeom>
          <a:noFill/>
        </p:spPr>
        <p:txBody>
          <a:bodyPr wrap="none" rtlCol="0">
            <a:spAutoFit/>
          </a:bodyPr>
          <a:lstStyle/>
          <a:p>
            <a:r>
              <a:rPr lang="en-US" dirty="0"/>
              <a:t>X.08.2021</a:t>
            </a:r>
          </a:p>
        </p:txBody>
      </p:sp>
      <p:pic>
        <p:nvPicPr>
          <p:cNvPr id="3" name="Picture 2">
            <a:extLst>
              <a:ext uri="{FF2B5EF4-FFF2-40B4-BE49-F238E27FC236}">
                <a16:creationId xmlns:a16="http://schemas.microsoft.com/office/drawing/2014/main" id="{1A238667-97A6-5949-BC4C-4CBDE67CC2E1}"/>
              </a:ext>
            </a:extLst>
          </p:cNvPr>
          <p:cNvPicPr>
            <a:picLocks noChangeAspect="1"/>
          </p:cNvPicPr>
          <p:nvPr/>
        </p:nvPicPr>
        <p:blipFill>
          <a:blip r:embed="rId3"/>
          <a:stretch>
            <a:fillRect/>
          </a:stretch>
        </p:blipFill>
        <p:spPr>
          <a:xfrm>
            <a:off x="0" y="5549900"/>
            <a:ext cx="1231900" cy="1308100"/>
          </a:xfrm>
          <a:prstGeom prst="rect">
            <a:avLst/>
          </a:prstGeom>
        </p:spPr>
      </p:pic>
    </p:spTree>
    <p:extLst>
      <p:ext uri="{BB962C8B-B14F-4D97-AF65-F5344CB8AC3E}">
        <p14:creationId xmlns:p14="http://schemas.microsoft.com/office/powerpoint/2010/main" val="30998439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3980DF9-4527-2444-998A-ECEE3D01B888}"/>
              </a:ext>
            </a:extLst>
          </p:cNvPr>
          <p:cNvSpPr txBox="1"/>
          <p:nvPr/>
        </p:nvSpPr>
        <p:spPr>
          <a:xfrm>
            <a:off x="492369" y="391886"/>
            <a:ext cx="4692054" cy="523220"/>
          </a:xfrm>
          <a:prstGeom prst="rect">
            <a:avLst/>
          </a:prstGeom>
          <a:noFill/>
        </p:spPr>
        <p:txBody>
          <a:bodyPr wrap="none" rtlCol="0">
            <a:spAutoFit/>
          </a:bodyPr>
          <a:lstStyle/>
          <a:p>
            <a:r>
              <a:rPr lang="en-US" sz="2800" b="1" dirty="0"/>
              <a:t>Introduction to Deep Learning</a:t>
            </a:r>
          </a:p>
        </p:txBody>
      </p:sp>
      <p:sp>
        <p:nvSpPr>
          <p:cNvPr id="7" name="Slide Number Placeholder 6">
            <a:extLst>
              <a:ext uri="{FF2B5EF4-FFF2-40B4-BE49-F238E27FC236}">
                <a16:creationId xmlns:a16="http://schemas.microsoft.com/office/drawing/2014/main" id="{DA0B6B30-5593-AF4E-864D-48C066E0276D}"/>
              </a:ext>
            </a:extLst>
          </p:cNvPr>
          <p:cNvSpPr>
            <a:spLocks noGrp="1"/>
          </p:cNvSpPr>
          <p:nvPr>
            <p:ph type="sldNum" sz="quarter" idx="12"/>
          </p:nvPr>
        </p:nvSpPr>
        <p:spPr/>
        <p:txBody>
          <a:bodyPr/>
          <a:lstStyle/>
          <a:p>
            <a:fld id="{C5184E39-17C3-1B46-A006-9F7568AAA460}" type="slidenum">
              <a:rPr lang="en-US" smtClean="0"/>
              <a:t>9</a:t>
            </a:fld>
            <a:endParaRPr lang="en-US"/>
          </a:p>
        </p:txBody>
      </p:sp>
      <p:sp>
        <p:nvSpPr>
          <p:cNvPr id="2" name="TextBox 1">
            <a:extLst>
              <a:ext uri="{FF2B5EF4-FFF2-40B4-BE49-F238E27FC236}">
                <a16:creationId xmlns:a16="http://schemas.microsoft.com/office/drawing/2014/main" id="{999FC7E5-0BA0-6940-B527-FF750F19B083}"/>
              </a:ext>
            </a:extLst>
          </p:cNvPr>
          <p:cNvSpPr txBox="1"/>
          <p:nvPr/>
        </p:nvSpPr>
        <p:spPr>
          <a:xfrm>
            <a:off x="492369" y="1193181"/>
            <a:ext cx="11699631" cy="4524315"/>
          </a:xfrm>
          <a:prstGeom prst="rect">
            <a:avLst/>
          </a:prstGeom>
          <a:noFill/>
        </p:spPr>
        <p:txBody>
          <a:bodyPr wrap="square" rtlCol="0">
            <a:spAutoFit/>
          </a:bodyPr>
          <a:lstStyle/>
          <a:p>
            <a:pPr marL="285750" indent="-285750">
              <a:buFont typeface="Arial" panose="020B0604020202020204" pitchFamily="34" charset="0"/>
              <a:buChar char="•"/>
            </a:pPr>
            <a:r>
              <a:rPr lang="en-US" dirty="0"/>
              <a:t>An </a:t>
            </a:r>
            <a:r>
              <a:rPr lang="en-US" b="1" dirty="0"/>
              <a:t>epoch</a:t>
            </a:r>
            <a:r>
              <a:rPr lang="en-US" dirty="0"/>
              <a:t> is an iteration when the train data passes forward and backward through the whole neural network only once.</a:t>
            </a:r>
          </a:p>
          <a:p>
            <a:r>
              <a:rPr lang="en-US" dirty="0"/>
              <a:t>If an epoch is too large to enter the neural network at once, data in the epoch can be dived into several smaller </a:t>
            </a:r>
            <a:r>
              <a:rPr lang="en-US" b="1" dirty="0"/>
              <a:t>batches</a:t>
            </a:r>
            <a:r>
              <a:rPr lang="en-US" dirty="0"/>
              <a:t>.</a:t>
            </a:r>
          </a:p>
          <a:p>
            <a:endParaRPr lang="en-US" dirty="0"/>
          </a:p>
          <a:p>
            <a:pPr marL="285750" indent="-285750">
              <a:buFont typeface="Arial" panose="020B0604020202020204" pitchFamily="34" charset="0"/>
              <a:buChar char="•"/>
            </a:pPr>
            <a:r>
              <a:rPr lang="en-US" dirty="0"/>
              <a:t>The data group reserved to be used in learning process is called as </a:t>
            </a:r>
            <a:r>
              <a:rPr lang="en-US" b="1" dirty="0"/>
              <a:t>train data</a:t>
            </a:r>
            <a:r>
              <a:rPr lang="en-US" dirty="0"/>
              <a:t>. The train data must be strictly separated</a:t>
            </a:r>
          </a:p>
          <a:p>
            <a:r>
              <a:rPr lang="en-US" dirty="0"/>
              <a:t>from validation and test data, and should be only used on training process. At each epoch, the train data goes into the model as input, the neural network works for learning data, the losses and metrics are computed, and the losses are optimized.</a:t>
            </a:r>
          </a:p>
          <a:p>
            <a:endParaRPr lang="en-US" dirty="0"/>
          </a:p>
          <a:p>
            <a:pPr marL="285750" indent="-285750">
              <a:buFont typeface="Arial" panose="020B0604020202020204" pitchFamily="34" charset="0"/>
              <a:buChar char="•"/>
            </a:pPr>
            <a:r>
              <a:rPr lang="en-US" b="1" dirty="0"/>
              <a:t>Validation data </a:t>
            </a:r>
            <a:r>
              <a:rPr lang="en-US" dirty="0"/>
              <a:t>which is strictly separated from train data can be used to validate and control the learning process</a:t>
            </a:r>
          </a:p>
          <a:p>
            <a:r>
              <a:rPr lang="en-US" dirty="0"/>
              <a:t>periodically. During the validation process, only losses and metrics are computed, and no optimization process is applied, for that reason, the weights and biases are stable.</a:t>
            </a:r>
          </a:p>
          <a:p>
            <a:endParaRPr lang="en-US" dirty="0"/>
          </a:p>
          <a:p>
            <a:pPr marL="285750" indent="-285750">
              <a:buFont typeface="Arial" panose="020B0604020202020204" pitchFamily="34" charset="0"/>
              <a:buChar char="•"/>
            </a:pPr>
            <a:r>
              <a:rPr lang="en-US" dirty="0"/>
              <a:t>The data group reserved to be used in testing process and strictly separated from train data is called as </a:t>
            </a:r>
            <a:r>
              <a:rPr lang="en-US" b="1" dirty="0"/>
              <a:t>test data</a:t>
            </a:r>
            <a:r>
              <a:rPr lang="en-US" dirty="0"/>
              <a:t>. The </a:t>
            </a:r>
          </a:p>
          <a:p>
            <a:r>
              <a:rPr lang="en-US" dirty="0"/>
              <a:t>training process should not see any of test data. Testing process is usually only applied at the end of all epochs. However, when the train data is not feasible to be divided into validation data, at the end of each epoch testing process may be applied on test data.</a:t>
            </a:r>
          </a:p>
        </p:txBody>
      </p:sp>
    </p:spTree>
    <p:extLst>
      <p:ext uri="{BB962C8B-B14F-4D97-AF65-F5344CB8AC3E}">
        <p14:creationId xmlns:p14="http://schemas.microsoft.com/office/powerpoint/2010/main" val="20349072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3980DF9-4527-2444-998A-ECEE3D01B888}"/>
              </a:ext>
            </a:extLst>
          </p:cNvPr>
          <p:cNvSpPr txBox="1"/>
          <p:nvPr/>
        </p:nvSpPr>
        <p:spPr>
          <a:xfrm>
            <a:off x="492369" y="391886"/>
            <a:ext cx="4692054" cy="523220"/>
          </a:xfrm>
          <a:prstGeom prst="rect">
            <a:avLst/>
          </a:prstGeom>
          <a:noFill/>
        </p:spPr>
        <p:txBody>
          <a:bodyPr wrap="none" rtlCol="0">
            <a:spAutoFit/>
          </a:bodyPr>
          <a:lstStyle/>
          <a:p>
            <a:r>
              <a:rPr lang="en-US" sz="2800" b="1" dirty="0"/>
              <a:t>Introduction to Deep Learning</a:t>
            </a:r>
          </a:p>
        </p:txBody>
      </p:sp>
      <p:sp>
        <p:nvSpPr>
          <p:cNvPr id="7" name="Slide Number Placeholder 6">
            <a:extLst>
              <a:ext uri="{FF2B5EF4-FFF2-40B4-BE49-F238E27FC236}">
                <a16:creationId xmlns:a16="http://schemas.microsoft.com/office/drawing/2014/main" id="{DA0B6B30-5593-AF4E-864D-48C066E0276D}"/>
              </a:ext>
            </a:extLst>
          </p:cNvPr>
          <p:cNvSpPr>
            <a:spLocks noGrp="1"/>
          </p:cNvSpPr>
          <p:nvPr>
            <p:ph type="sldNum" sz="quarter" idx="12"/>
          </p:nvPr>
        </p:nvSpPr>
        <p:spPr/>
        <p:txBody>
          <a:bodyPr/>
          <a:lstStyle/>
          <a:p>
            <a:fld id="{C5184E39-17C3-1B46-A006-9F7568AAA460}" type="slidenum">
              <a:rPr lang="en-US" smtClean="0"/>
              <a:t>10</a:t>
            </a:fld>
            <a:endParaRPr lang="en-US"/>
          </a:p>
        </p:txBody>
      </p:sp>
      <p:sp>
        <p:nvSpPr>
          <p:cNvPr id="2" name="TextBox 1">
            <a:extLst>
              <a:ext uri="{FF2B5EF4-FFF2-40B4-BE49-F238E27FC236}">
                <a16:creationId xmlns:a16="http://schemas.microsoft.com/office/drawing/2014/main" id="{999FC7E5-0BA0-6940-B527-FF750F19B083}"/>
              </a:ext>
            </a:extLst>
          </p:cNvPr>
          <p:cNvSpPr txBox="1"/>
          <p:nvPr/>
        </p:nvSpPr>
        <p:spPr>
          <a:xfrm>
            <a:off x="492369" y="1193181"/>
            <a:ext cx="11699631" cy="1754326"/>
          </a:xfrm>
          <a:prstGeom prst="rect">
            <a:avLst/>
          </a:prstGeom>
          <a:noFill/>
        </p:spPr>
        <p:txBody>
          <a:bodyPr wrap="square" rtlCol="0">
            <a:spAutoFit/>
          </a:bodyPr>
          <a:lstStyle/>
          <a:p>
            <a:pPr marL="285750" indent="-285750">
              <a:buFont typeface="Arial" panose="020B0604020202020204" pitchFamily="34" charset="0"/>
              <a:buChar char="•"/>
            </a:pPr>
            <a:r>
              <a:rPr lang="en-US" dirty="0"/>
              <a:t>A learning algorithm is appeared to have </a:t>
            </a:r>
            <a:r>
              <a:rPr lang="en-US" b="1" dirty="0"/>
              <a:t>under-fitting</a:t>
            </a:r>
            <a:r>
              <a:rPr lang="en-US" dirty="0"/>
              <a:t> at the time that it cannot capture or fit the data well. This may be </a:t>
            </a:r>
          </a:p>
          <a:p>
            <a:r>
              <a:rPr lang="en-US" dirty="0"/>
              <a:t>caused by a deficient learning process or non-feasible hyper-parameters. </a:t>
            </a:r>
          </a:p>
          <a:p>
            <a:endParaRPr lang="en-US" dirty="0"/>
          </a:p>
          <a:p>
            <a:pPr marL="285750" indent="-285750">
              <a:buFont typeface="Arial" panose="020B0604020202020204" pitchFamily="34" charset="0"/>
              <a:buChar char="•"/>
            </a:pPr>
            <a:r>
              <a:rPr lang="en-US" dirty="0"/>
              <a:t>When the model fits on the train data perfectly, it might have started to memorize the train data and may not learn </a:t>
            </a:r>
          </a:p>
          <a:p>
            <a:r>
              <a:rPr lang="en-US" dirty="0"/>
              <a:t>something new from the data. That is, the learnable parameters are directly adjusted for train data and not feasible for test data anymore. This situation is called as </a:t>
            </a:r>
            <a:r>
              <a:rPr lang="en-US" b="1" dirty="0"/>
              <a:t>over-fitting</a:t>
            </a:r>
            <a:r>
              <a:rPr lang="en-US" dirty="0"/>
              <a:t>.</a:t>
            </a:r>
          </a:p>
        </p:txBody>
      </p:sp>
      <p:pic>
        <p:nvPicPr>
          <p:cNvPr id="4" name="Picture 3">
            <a:extLst>
              <a:ext uri="{FF2B5EF4-FFF2-40B4-BE49-F238E27FC236}">
                <a16:creationId xmlns:a16="http://schemas.microsoft.com/office/drawing/2014/main" id="{CF6E3E0D-5A60-4E48-B6A6-C32825B53595}"/>
              </a:ext>
            </a:extLst>
          </p:cNvPr>
          <p:cNvPicPr>
            <a:picLocks noChangeAspect="1"/>
          </p:cNvPicPr>
          <p:nvPr/>
        </p:nvPicPr>
        <p:blipFill>
          <a:blip r:embed="rId2"/>
          <a:stretch>
            <a:fillRect/>
          </a:stretch>
        </p:blipFill>
        <p:spPr>
          <a:xfrm>
            <a:off x="2138610" y="3314792"/>
            <a:ext cx="7914779" cy="2740320"/>
          </a:xfrm>
          <a:prstGeom prst="rect">
            <a:avLst/>
          </a:prstGeom>
        </p:spPr>
      </p:pic>
    </p:spTree>
    <p:extLst>
      <p:ext uri="{BB962C8B-B14F-4D97-AF65-F5344CB8AC3E}">
        <p14:creationId xmlns:p14="http://schemas.microsoft.com/office/powerpoint/2010/main" val="23387890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7961E9E-F307-0746-905B-0A8E9F265735}"/>
              </a:ext>
            </a:extLst>
          </p:cNvPr>
          <p:cNvSpPr txBox="1"/>
          <p:nvPr/>
        </p:nvSpPr>
        <p:spPr>
          <a:xfrm>
            <a:off x="492369" y="391886"/>
            <a:ext cx="4857740" cy="523220"/>
          </a:xfrm>
          <a:prstGeom prst="rect">
            <a:avLst/>
          </a:prstGeom>
          <a:noFill/>
        </p:spPr>
        <p:txBody>
          <a:bodyPr wrap="none" rtlCol="0">
            <a:spAutoFit/>
          </a:bodyPr>
          <a:lstStyle/>
          <a:p>
            <a:r>
              <a:rPr lang="en-US" sz="2800" b="1" dirty="0"/>
              <a:t>Loss Function and Optimization</a:t>
            </a:r>
          </a:p>
        </p:txBody>
      </p:sp>
      <p:sp>
        <p:nvSpPr>
          <p:cNvPr id="7" name="Slide Number Placeholder 6">
            <a:extLst>
              <a:ext uri="{FF2B5EF4-FFF2-40B4-BE49-F238E27FC236}">
                <a16:creationId xmlns:a16="http://schemas.microsoft.com/office/drawing/2014/main" id="{D8B1B93F-AAAC-9544-84B6-3094C7883DD2}"/>
              </a:ext>
            </a:extLst>
          </p:cNvPr>
          <p:cNvSpPr>
            <a:spLocks noGrp="1"/>
          </p:cNvSpPr>
          <p:nvPr>
            <p:ph type="sldNum" sz="quarter" idx="12"/>
          </p:nvPr>
        </p:nvSpPr>
        <p:spPr>
          <a:xfrm>
            <a:off x="9429610" y="6466114"/>
            <a:ext cx="2743200" cy="365125"/>
          </a:xfrm>
        </p:spPr>
        <p:txBody>
          <a:bodyPr/>
          <a:lstStyle/>
          <a:p>
            <a:fld id="{C5184E39-17C3-1B46-A006-9F7568AAA460}" type="slidenum">
              <a:rPr lang="en-US" smtClean="0"/>
              <a:t>11</a:t>
            </a:fld>
            <a:endParaRPr lang="en-US"/>
          </a:p>
        </p:txBody>
      </p:sp>
      <mc:AlternateContent xmlns:mc="http://schemas.openxmlformats.org/markup-compatibility/2006" xmlns:a14="http://schemas.microsoft.com/office/drawing/2010/main">
        <mc:Choice Requires="a14">
          <p:sp>
            <p:nvSpPr>
              <p:cNvPr id="4" name="Dikdörtgen 1">
                <a:extLst>
                  <a:ext uri="{FF2B5EF4-FFF2-40B4-BE49-F238E27FC236}">
                    <a16:creationId xmlns:a16="http://schemas.microsoft.com/office/drawing/2014/main" id="{400BC711-4108-AF43-ACB6-29E753A85A1D}"/>
                  </a:ext>
                </a:extLst>
              </p:cNvPr>
              <p:cNvSpPr/>
              <p:nvPr/>
            </p:nvSpPr>
            <p:spPr>
              <a:xfrm>
                <a:off x="647490" y="3204251"/>
                <a:ext cx="3524704" cy="3397516"/>
              </a:xfrm>
              <a:prstGeom prst="rect">
                <a:avLst/>
              </a:prstGeom>
              <a:ln>
                <a:solidFill>
                  <a:schemeClr val="accent1">
                    <a:lumMod val="50000"/>
                  </a:schemeClr>
                </a:solidFill>
              </a:ln>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tr-TR" b="0" i="1" smtClean="0">
                              <a:solidFill>
                                <a:schemeClr val="tx1"/>
                              </a:solidFill>
                              <a:latin typeface="Cambria Math" panose="02040503050406030204" pitchFamily="18" charset="0"/>
                            </a:rPr>
                          </m:ctrlPr>
                        </m:sSubPr>
                        <m:e>
                          <m:r>
                            <a:rPr lang="tr-TR" b="0" i="1" smtClean="0">
                              <a:solidFill>
                                <a:schemeClr val="tx1"/>
                              </a:solidFill>
                              <a:latin typeface="Cambria Math" panose="02040503050406030204" pitchFamily="18" charset="0"/>
                            </a:rPr>
                            <m:t>𝑔</m:t>
                          </m:r>
                        </m:e>
                        <m:sub>
                          <m:r>
                            <a:rPr lang="tr-TR" b="0" i="1" smtClean="0">
                              <a:solidFill>
                                <a:schemeClr val="tx1"/>
                              </a:solidFill>
                              <a:latin typeface="Cambria Math" panose="02040503050406030204" pitchFamily="18" charset="0"/>
                            </a:rPr>
                            <m:t>𝑡</m:t>
                          </m:r>
                        </m:sub>
                      </m:sSub>
                      <m:r>
                        <a:rPr lang="tr-TR" b="0" i="1" smtClean="0">
                          <a:solidFill>
                            <a:schemeClr val="tx1"/>
                          </a:solidFill>
                          <a:latin typeface="Cambria Math" panose="02040503050406030204" pitchFamily="18" charset="0"/>
                        </a:rPr>
                        <m:t>=</m:t>
                      </m:r>
                      <m:sSub>
                        <m:sSubPr>
                          <m:ctrlPr>
                            <a:rPr lang="tr-TR" b="0" i="1" smtClean="0">
                              <a:solidFill>
                                <a:schemeClr val="tx1"/>
                              </a:solidFill>
                              <a:latin typeface="Cambria Math" panose="02040503050406030204" pitchFamily="18" charset="0"/>
                              <a:ea typeface="Cambria Math" panose="02040503050406030204" pitchFamily="18" charset="0"/>
                            </a:rPr>
                          </m:ctrlPr>
                        </m:sSubPr>
                        <m:e>
                          <m:r>
                            <m:rPr>
                              <m:sty m:val="p"/>
                            </m:rPr>
                            <a:rPr lang="tr-TR" b="0" i="1" smtClean="0">
                              <a:solidFill>
                                <a:schemeClr val="tx1"/>
                              </a:solidFill>
                              <a:latin typeface="Cambria Math" panose="02040503050406030204" pitchFamily="18" charset="0"/>
                              <a:ea typeface="Cambria Math" panose="02040503050406030204" pitchFamily="18" charset="0"/>
                            </a:rPr>
                            <m:t>∇</m:t>
                          </m:r>
                        </m:e>
                        <m:sub>
                          <m:r>
                            <a:rPr lang="tr-TR" b="0" i="1" smtClean="0">
                              <a:solidFill>
                                <a:schemeClr val="tx1"/>
                              </a:solidFill>
                              <a:latin typeface="Cambria Math" panose="02040503050406030204" pitchFamily="18" charset="0"/>
                              <a:ea typeface="Cambria Math" panose="02040503050406030204" pitchFamily="18" charset="0"/>
                            </a:rPr>
                            <m:t>𝜃</m:t>
                          </m:r>
                        </m:sub>
                      </m:sSub>
                      <m:sSub>
                        <m:sSubPr>
                          <m:ctrlPr>
                            <a:rPr lang="tr-TR" b="0" i="1" smtClean="0">
                              <a:solidFill>
                                <a:schemeClr val="tx1"/>
                              </a:solidFill>
                              <a:latin typeface="Cambria Math" panose="02040503050406030204" pitchFamily="18" charset="0"/>
                              <a:ea typeface="Cambria Math" panose="02040503050406030204" pitchFamily="18" charset="0"/>
                            </a:rPr>
                          </m:ctrlPr>
                        </m:sSubPr>
                        <m:e>
                          <m:r>
                            <a:rPr lang="tr-TR" b="0" i="1" smtClean="0">
                              <a:solidFill>
                                <a:schemeClr val="tx1"/>
                              </a:solidFill>
                              <a:latin typeface="Cambria Math" panose="02040503050406030204" pitchFamily="18" charset="0"/>
                              <a:ea typeface="Cambria Math" panose="02040503050406030204" pitchFamily="18" charset="0"/>
                            </a:rPr>
                            <m:t>𝑓</m:t>
                          </m:r>
                        </m:e>
                        <m:sub>
                          <m:r>
                            <a:rPr lang="tr-TR" b="0" i="1" smtClean="0">
                              <a:solidFill>
                                <a:schemeClr val="tx1"/>
                              </a:solidFill>
                              <a:latin typeface="Cambria Math" panose="02040503050406030204" pitchFamily="18" charset="0"/>
                              <a:ea typeface="Cambria Math" panose="02040503050406030204" pitchFamily="18" charset="0"/>
                            </a:rPr>
                            <m:t>𝑡</m:t>
                          </m:r>
                        </m:sub>
                      </m:sSub>
                      <m:r>
                        <a:rPr lang="tr-TR" b="0" i="1" smtClean="0">
                          <a:solidFill>
                            <a:schemeClr val="tx1"/>
                          </a:solidFill>
                          <a:latin typeface="Cambria Math" panose="02040503050406030204" pitchFamily="18" charset="0"/>
                          <a:ea typeface="Cambria Math" panose="02040503050406030204" pitchFamily="18" charset="0"/>
                        </a:rPr>
                        <m:t>(</m:t>
                      </m:r>
                      <m:sSub>
                        <m:sSubPr>
                          <m:ctrlPr>
                            <a:rPr lang="tr-TR" b="0" i="1" smtClean="0">
                              <a:solidFill>
                                <a:schemeClr val="tx1"/>
                              </a:solidFill>
                              <a:latin typeface="Cambria Math" panose="02040503050406030204" pitchFamily="18" charset="0"/>
                              <a:ea typeface="Cambria Math" panose="02040503050406030204" pitchFamily="18" charset="0"/>
                            </a:rPr>
                          </m:ctrlPr>
                        </m:sSubPr>
                        <m:e>
                          <m:r>
                            <a:rPr lang="tr-TR" b="0" i="1" smtClean="0">
                              <a:solidFill>
                                <a:schemeClr val="tx1"/>
                              </a:solidFill>
                              <a:latin typeface="Cambria Math" panose="02040503050406030204" pitchFamily="18" charset="0"/>
                              <a:ea typeface="Cambria Math" panose="02040503050406030204" pitchFamily="18" charset="0"/>
                            </a:rPr>
                            <m:t>𝜃</m:t>
                          </m:r>
                        </m:e>
                        <m:sub>
                          <m:r>
                            <a:rPr lang="tr-TR" b="0" i="1" smtClean="0">
                              <a:solidFill>
                                <a:schemeClr val="tx1"/>
                              </a:solidFill>
                              <a:latin typeface="Cambria Math" panose="02040503050406030204" pitchFamily="18" charset="0"/>
                              <a:ea typeface="Cambria Math" panose="02040503050406030204" pitchFamily="18" charset="0"/>
                            </a:rPr>
                            <m:t>𝑡</m:t>
                          </m:r>
                          <m:r>
                            <a:rPr lang="tr-TR" b="0" i="1" smtClean="0">
                              <a:solidFill>
                                <a:schemeClr val="tx1"/>
                              </a:solidFill>
                              <a:latin typeface="Cambria Math" panose="02040503050406030204" pitchFamily="18" charset="0"/>
                              <a:ea typeface="Cambria Math" panose="02040503050406030204" pitchFamily="18" charset="0"/>
                            </a:rPr>
                            <m:t>−1</m:t>
                          </m:r>
                        </m:sub>
                      </m:sSub>
                      <m:r>
                        <a:rPr lang="tr-TR" b="0" i="1" smtClean="0">
                          <a:solidFill>
                            <a:schemeClr val="tx1"/>
                          </a:solidFill>
                          <a:latin typeface="Cambria Math" panose="02040503050406030204" pitchFamily="18" charset="0"/>
                          <a:ea typeface="Cambria Math" panose="02040503050406030204" pitchFamily="18" charset="0"/>
                        </a:rPr>
                        <m:t>)</m:t>
                      </m:r>
                    </m:oMath>
                  </m:oMathPara>
                </a14:m>
                <a:endParaRPr lang="tr-TR" b="0" i="1" dirty="0">
                  <a:solidFill>
                    <a:schemeClr val="tx1"/>
                  </a:solidFill>
                </a:endParaRPr>
              </a:p>
              <a:p>
                <a:pPr/>
                <a14:m>
                  <m:oMathPara xmlns:m="http://schemas.openxmlformats.org/officeDocument/2006/math">
                    <m:oMathParaPr>
                      <m:jc m:val="centerGroup"/>
                    </m:oMathParaPr>
                    <m:oMath xmlns:m="http://schemas.openxmlformats.org/officeDocument/2006/math">
                      <m:sSub>
                        <m:sSubPr>
                          <m:ctrlPr>
                            <a:rPr lang="tr-TR" i="1" smtClean="0">
                              <a:solidFill>
                                <a:schemeClr val="tx1"/>
                              </a:solidFill>
                              <a:latin typeface="Cambria Math" panose="02040503050406030204" pitchFamily="18" charset="0"/>
                            </a:rPr>
                          </m:ctrlPr>
                        </m:sSubPr>
                        <m:e>
                          <m:r>
                            <a:rPr lang="tr-TR" i="1">
                              <a:solidFill>
                                <a:schemeClr val="tx1"/>
                              </a:solidFill>
                              <a:latin typeface="Cambria Math" panose="02040503050406030204" pitchFamily="18" charset="0"/>
                            </a:rPr>
                            <m:t>𝑚</m:t>
                          </m:r>
                        </m:e>
                        <m:sub>
                          <m:r>
                            <a:rPr lang="tr-TR" i="1">
                              <a:solidFill>
                                <a:schemeClr val="tx1"/>
                              </a:solidFill>
                              <a:latin typeface="Cambria Math" panose="02040503050406030204" pitchFamily="18" charset="0"/>
                            </a:rPr>
                            <m:t>𝑡</m:t>
                          </m:r>
                        </m:sub>
                      </m:sSub>
                      <m:r>
                        <a:rPr lang="tr-TR" i="1">
                          <a:solidFill>
                            <a:schemeClr val="tx1"/>
                          </a:solidFill>
                          <a:latin typeface="Cambria Math" panose="02040503050406030204" pitchFamily="18" charset="0"/>
                        </a:rPr>
                        <m:t>=</m:t>
                      </m:r>
                      <m:sSub>
                        <m:sSubPr>
                          <m:ctrlPr>
                            <a:rPr lang="tr-TR" i="1">
                              <a:solidFill>
                                <a:schemeClr val="tx1"/>
                              </a:solidFill>
                              <a:latin typeface="Cambria Math" panose="02040503050406030204" pitchFamily="18" charset="0"/>
                            </a:rPr>
                          </m:ctrlPr>
                        </m:sSubPr>
                        <m:e>
                          <m:r>
                            <a:rPr lang="tr-TR" i="1">
                              <a:solidFill>
                                <a:schemeClr val="tx1"/>
                              </a:solidFill>
                              <a:latin typeface="Cambria Math" panose="02040503050406030204" pitchFamily="18" charset="0"/>
                            </a:rPr>
                            <m:t>𝛽</m:t>
                          </m:r>
                        </m:e>
                        <m:sub>
                          <m:r>
                            <a:rPr lang="tr-TR" i="1">
                              <a:solidFill>
                                <a:schemeClr val="tx1"/>
                              </a:solidFill>
                              <a:latin typeface="Cambria Math" panose="02040503050406030204" pitchFamily="18" charset="0"/>
                            </a:rPr>
                            <m:t>1</m:t>
                          </m:r>
                        </m:sub>
                      </m:sSub>
                      <m:sSub>
                        <m:sSubPr>
                          <m:ctrlPr>
                            <a:rPr lang="tr-TR" i="1">
                              <a:solidFill>
                                <a:schemeClr val="tx1"/>
                              </a:solidFill>
                              <a:latin typeface="Cambria Math" panose="02040503050406030204" pitchFamily="18" charset="0"/>
                            </a:rPr>
                          </m:ctrlPr>
                        </m:sSubPr>
                        <m:e>
                          <m:r>
                            <a:rPr lang="tr-TR" i="1">
                              <a:solidFill>
                                <a:schemeClr val="tx1"/>
                              </a:solidFill>
                              <a:latin typeface="Cambria Math" panose="02040503050406030204" pitchFamily="18" charset="0"/>
                            </a:rPr>
                            <m:t>𝑚</m:t>
                          </m:r>
                        </m:e>
                        <m:sub>
                          <m:r>
                            <a:rPr lang="tr-TR" i="1">
                              <a:solidFill>
                                <a:schemeClr val="tx1"/>
                              </a:solidFill>
                              <a:latin typeface="Cambria Math" panose="02040503050406030204" pitchFamily="18" charset="0"/>
                            </a:rPr>
                            <m:t>𝑡</m:t>
                          </m:r>
                          <m:r>
                            <a:rPr lang="tr-TR" i="1">
                              <a:solidFill>
                                <a:schemeClr val="tx1"/>
                              </a:solidFill>
                              <a:latin typeface="Cambria Math" panose="02040503050406030204" pitchFamily="18" charset="0"/>
                            </a:rPr>
                            <m:t>−1</m:t>
                          </m:r>
                        </m:sub>
                      </m:sSub>
                      <m:r>
                        <a:rPr lang="tr-TR" i="1">
                          <a:solidFill>
                            <a:schemeClr val="tx1"/>
                          </a:solidFill>
                          <a:latin typeface="Cambria Math" panose="02040503050406030204" pitchFamily="18" charset="0"/>
                        </a:rPr>
                        <m:t>+(1−</m:t>
                      </m:r>
                      <m:sSub>
                        <m:sSubPr>
                          <m:ctrlPr>
                            <a:rPr lang="tr-TR" i="1">
                              <a:solidFill>
                                <a:schemeClr val="tx1"/>
                              </a:solidFill>
                              <a:latin typeface="Cambria Math" panose="02040503050406030204" pitchFamily="18" charset="0"/>
                            </a:rPr>
                          </m:ctrlPr>
                        </m:sSubPr>
                        <m:e>
                          <m:r>
                            <a:rPr lang="tr-TR" i="1">
                              <a:solidFill>
                                <a:schemeClr val="tx1"/>
                              </a:solidFill>
                              <a:latin typeface="Cambria Math" panose="02040503050406030204" pitchFamily="18" charset="0"/>
                            </a:rPr>
                            <m:t>𝛽</m:t>
                          </m:r>
                        </m:e>
                        <m:sub>
                          <m:r>
                            <a:rPr lang="tr-TR" i="1">
                              <a:solidFill>
                                <a:schemeClr val="tx1"/>
                              </a:solidFill>
                              <a:latin typeface="Cambria Math" panose="02040503050406030204" pitchFamily="18" charset="0"/>
                            </a:rPr>
                            <m:t>1</m:t>
                          </m:r>
                        </m:sub>
                      </m:sSub>
                      <m:r>
                        <a:rPr lang="tr-TR" i="1">
                          <a:solidFill>
                            <a:schemeClr val="tx1"/>
                          </a:solidFill>
                          <a:latin typeface="Cambria Math" panose="02040503050406030204" pitchFamily="18" charset="0"/>
                        </a:rPr>
                        <m:t>)</m:t>
                      </m:r>
                      <m:sSub>
                        <m:sSubPr>
                          <m:ctrlPr>
                            <a:rPr lang="tr-TR" i="1">
                              <a:solidFill>
                                <a:schemeClr val="tx1"/>
                              </a:solidFill>
                              <a:latin typeface="Cambria Math" panose="02040503050406030204" pitchFamily="18" charset="0"/>
                            </a:rPr>
                          </m:ctrlPr>
                        </m:sSubPr>
                        <m:e>
                          <m:r>
                            <a:rPr lang="tr-TR" i="1">
                              <a:solidFill>
                                <a:schemeClr val="tx1"/>
                              </a:solidFill>
                              <a:latin typeface="Cambria Math" panose="02040503050406030204" pitchFamily="18" charset="0"/>
                            </a:rPr>
                            <m:t>𝑔</m:t>
                          </m:r>
                        </m:e>
                        <m:sub>
                          <m:r>
                            <a:rPr lang="tr-TR" i="1">
                              <a:solidFill>
                                <a:schemeClr val="tx1"/>
                              </a:solidFill>
                              <a:latin typeface="Cambria Math" panose="02040503050406030204" pitchFamily="18" charset="0"/>
                            </a:rPr>
                            <m:t>𝑡</m:t>
                          </m:r>
                        </m:sub>
                      </m:sSub>
                    </m:oMath>
                  </m:oMathPara>
                </a14:m>
                <a:endParaRPr lang="tr-TR" i="1" dirty="0">
                  <a:solidFill>
                    <a:schemeClr val="tx1"/>
                  </a:solidFill>
                </a:endParaRPr>
              </a:p>
              <a:p>
                <a:pPr/>
                <a14:m>
                  <m:oMathPara xmlns:m="http://schemas.openxmlformats.org/officeDocument/2006/math">
                    <m:oMathParaPr>
                      <m:jc m:val="centerGroup"/>
                    </m:oMathParaPr>
                    <m:oMath xmlns:m="http://schemas.openxmlformats.org/officeDocument/2006/math">
                      <m:sSub>
                        <m:sSubPr>
                          <m:ctrlPr>
                            <a:rPr lang="tr-TR" i="1">
                              <a:solidFill>
                                <a:schemeClr val="tx1"/>
                              </a:solidFill>
                              <a:latin typeface="Cambria Math" panose="02040503050406030204" pitchFamily="18" charset="0"/>
                            </a:rPr>
                          </m:ctrlPr>
                        </m:sSubPr>
                        <m:e>
                          <m:r>
                            <a:rPr lang="tr-TR" i="1">
                              <a:solidFill>
                                <a:schemeClr val="tx1"/>
                              </a:solidFill>
                              <a:latin typeface="Cambria Math" panose="02040503050406030204" pitchFamily="18" charset="0"/>
                            </a:rPr>
                            <m:t>𝜐</m:t>
                          </m:r>
                        </m:e>
                        <m:sub>
                          <m:r>
                            <a:rPr lang="tr-TR" i="1">
                              <a:solidFill>
                                <a:schemeClr val="tx1"/>
                              </a:solidFill>
                              <a:latin typeface="Cambria Math" panose="02040503050406030204" pitchFamily="18" charset="0"/>
                            </a:rPr>
                            <m:t>𝑡</m:t>
                          </m:r>
                        </m:sub>
                      </m:sSub>
                      <m:r>
                        <a:rPr lang="tr-TR" i="1">
                          <a:solidFill>
                            <a:schemeClr val="tx1"/>
                          </a:solidFill>
                          <a:latin typeface="Cambria Math" panose="02040503050406030204" pitchFamily="18" charset="0"/>
                        </a:rPr>
                        <m:t>=</m:t>
                      </m:r>
                      <m:sSub>
                        <m:sSubPr>
                          <m:ctrlPr>
                            <a:rPr lang="tr-TR" i="1">
                              <a:solidFill>
                                <a:schemeClr val="tx1"/>
                              </a:solidFill>
                              <a:latin typeface="Cambria Math" panose="02040503050406030204" pitchFamily="18" charset="0"/>
                            </a:rPr>
                          </m:ctrlPr>
                        </m:sSubPr>
                        <m:e>
                          <m:r>
                            <a:rPr lang="tr-TR" i="1">
                              <a:solidFill>
                                <a:schemeClr val="tx1"/>
                              </a:solidFill>
                              <a:latin typeface="Cambria Math" panose="02040503050406030204" pitchFamily="18" charset="0"/>
                            </a:rPr>
                            <m:t>𝛽</m:t>
                          </m:r>
                        </m:e>
                        <m:sub>
                          <m:r>
                            <a:rPr lang="tr-TR" i="1">
                              <a:solidFill>
                                <a:schemeClr val="tx1"/>
                              </a:solidFill>
                              <a:latin typeface="Cambria Math" panose="02040503050406030204" pitchFamily="18" charset="0"/>
                            </a:rPr>
                            <m:t>2</m:t>
                          </m:r>
                        </m:sub>
                      </m:sSub>
                      <m:sSub>
                        <m:sSubPr>
                          <m:ctrlPr>
                            <a:rPr lang="tr-TR" i="1">
                              <a:solidFill>
                                <a:schemeClr val="tx1"/>
                              </a:solidFill>
                              <a:latin typeface="Cambria Math" panose="02040503050406030204" pitchFamily="18" charset="0"/>
                            </a:rPr>
                          </m:ctrlPr>
                        </m:sSubPr>
                        <m:e>
                          <m:r>
                            <a:rPr lang="tr-TR" i="1">
                              <a:solidFill>
                                <a:schemeClr val="tx1"/>
                              </a:solidFill>
                              <a:latin typeface="Cambria Math" panose="02040503050406030204" pitchFamily="18" charset="0"/>
                            </a:rPr>
                            <m:t>𝜐</m:t>
                          </m:r>
                        </m:e>
                        <m:sub>
                          <m:r>
                            <a:rPr lang="tr-TR" i="1">
                              <a:solidFill>
                                <a:schemeClr val="tx1"/>
                              </a:solidFill>
                              <a:latin typeface="Cambria Math" panose="02040503050406030204" pitchFamily="18" charset="0"/>
                            </a:rPr>
                            <m:t>𝑡</m:t>
                          </m:r>
                          <m:r>
                            <a:rPr lang="tr-TR" i="1">
                              <a:solidFill>
                                <a:schemeClr val="tx1"/>
                              </a:solidFill>
                              <a:latin typeface="Cambria Math" panose="02040503050406030204" pitchFamily="18" charset="0"/>
                            </a:rPr>
                            <m:t>−1</m:t>
                          </m:r>
                        </m:sub>
                      </m:sSub>
                      <m:r>
                        <a:rPr lang="tr-TR" i="1">
                          <a:solidFill>
                            <a:schemeClr val="tx1"/>
                          </a:solidFill>
                          <a:latin typeface="Cambria Math" panose="02040503050406030204" pitchFamily="18" charset="0"/>
                        </a:rPr>
                        <m:t>+(1−</m:t>
                      </m:r>
                      <m:sSub>
                        <m:sSubPr>
                          <m:ctrlPr>
                            <a:rPr lang="tr-TR" i="1">
                              <a:solidFill>
                                <a:schemeClr val="tx1"/>
                              </a:solidFill>
                              <a:latin typeface="Cambria Math" panose="02040503050406030204" pitchFamily="18" charset="0"/>
                            </a:rPr>
                          </m:ctrlPr>
                        </m:sSubPr>
                        <m:e>
                          <m:r>
                            <a:rPr lang="tr-TR" i="1">
                              <a:solidFill>
                                <a:schemeClr val="tx1"/>
                              </a:solidFill>
                              <a:latin typeface="Cambria Math" panose="02040503050406030204" pitchFamily="18" charset="0"/>
                            </a:rPr>
                            <m:t>𝛽</m:t>
                          </m:r>
                        </m:e>
                        <m:sub>
                          <m:r>
                            <a:rPr lang="tr-TR" i="1">
                              <a:solidFill>
                                <a:schemeClr val="tx1"/>
                              </a:solidFill>
                              <a:latin typeface="Cambria Math" panose="02040503050406030204" pitchFamily="18" charset="0"/>
                            </a:rPr>
                            <m:t>1</m:t>
                          </m:r>
                        </m:sub>
                      </m:sSub>
                      <m:r>
                        <a:rPr lang="tr-TR" i="1">
                          <a:solidFill>
                            <a:schemeClr val="tx1"/>
                          </a:solidFill>
                          <a:latin typeface="Cambria Math" panose="02040503050406030204" pitchFamily="18" charset="0"/>
                        </a:rPr>
                        <m:t>)</m:t>
                      </m:r>
                      <m:sSubSup>
                        <m:sSubSupPr>
                          <m:ctrlPr>
                            <a:rPr lang="tr-TR" i="1">
                              <a:solidFill>
                                <a:schemeClr val="tx1"/>
                              </a:solidFill>
                              <a:latin typeface="Cambria Math" panose="02040503050406030204" pitchFamily="18" charset="0"/>
                            </a:rPr>
                          </m:ctrlPr>
                        </m:sSubSupPr>
                        <m:e>
                          <m:r>
                            <a:rPr lang="tr-TR" i="1">
                              <a:solidFill>
                                <a:schemeClr val="tx1"/>
                              </a:solidFill>
                              <a:latin typeface="Cambria Math" panose="02040503050406030204" pitchFamily="18" charset="0"/>
                            </a:rPr>
                            <m:t>𝑔</m:t>
                          </m:r>
                        </m:e>
                        <m:sub>
                          <m:r>
                            <a:rPr lang="tr-TR" i="1">
                              <a:solidFill>
                                <a:schemeClr val="tx1"/>
                              </a:solidFill>
                              <a:latin typeface="Cambria Math" panose="02040503050406030204" pitchFamily="18" charset="0"/>
                            </a:rPr>
                            <m:t>𝑡</m:t>
                          </m:r>
                        </m:sub>
                        <m:sup>
                          <m:r>
                            <a:rPr lang="tr-TR" i="1">
                              <a:solidFill>
                                <a:schemeClr val="tx1"/>
                              </a:solidFill>
                              <a:latin typeface="Cambria Math" panose="02040503050406030204" pitchFamily="18" charset="0"/>
                            </a:rPr>
                            <m:t>2</m:t>
                          </m:r>
                        </m:sup>
                      </m:sSubSup>
                    </m:oMath>
                  </m:oMathPara>
                </a14:m>
                <a:endParaRPr lang="tr-TR" i="1" dirty="0">
                  <a:solidFill>
                    <a:schemeClr val="tx1"/>
                  </a:solidFill>
                </a:endParaRPr>
              </a:p>
              <a:p>
                <a:endParaRPr lang="tr-TR" i="1" dirty="0">
                  <a:solidFill>
                    <a:schemeClr val="tx1"/>
                  </a:solidFill>
                </a:endParaRPr>
              </a:p>
              <a:p>
                <a:pPr/>
                <a14:m>
                  <m:oMathPara xmlns:m="http://schemas.openxmlformats.org/officeDocument/2006/math">
                    <m:oMathParaPr>
                      <m:jc m:val="centerGroup"/>
                    </m:oMathParaPr>
                    <m:oMath xmlns:m="http://schemas.openxmlformats.org/officeDocument/2006/math">
                      <m:sSub>
                        <m:sSubPr>
                          <m:ctrlPr>
                            <a:rPr lang="tr-TR" i="1">
                              <a:solidFill>
                                <a:schemeClr val="tx1"/>
                              </a:solidFill>
                              <a:latin typeface="Cambria Math" panose="02040503050406030204" pitchFamily="18" charset="0"/>
                            </a:rPr>
                          </m:ctrlPr>
                        </m:sSubPr>
                        <m:e>
                          <m:r>
                            <m:rPr>
                              <m:sty m:val="p"/>
                            </m:rPr>
                            <a:rPr lang="el-GR" i="1">
                              <a:solidFill>
                                <a:schemeClr val="tx1"/>
                              </a:solidFill>
                              <a:latin typeface="Cambria Math" panose="02040503050406030204" pitchFamily="18" charset="0"/>
                              <a:ea typeface="Cambria Math" panose="02040503050406030204" pitchFamily="18" charset="0"/>
                            </a:rPr>
                            <m:t>θ</m:t>
                          </m:r>
                        </m:e>
                        <m:sub>
                          <m:r>
                            <a:rPr lang="tr-TR" i="1">
                              <a:solidFill>
                                <a:schemeClr val="tx1"/>
                              </a:solidFill>
                              <a:latin typeface="Cambria Math" panose="02040503050406030204" pitchFamily="18" charset="0"/>
                            </a:rPr>
                            <m:t>𝑡</m:t>
                          </m:r>
                        </m:sub>
                      </m:sSub>
                      <m:r>
                        <a:rPr lang="tr-TR">
                          <a:solidFill>
                            <a:schemeClr val="tx1"/>
                          </a:solidFill>
                          <a:latin typeface="Cambria Math" panose="02040503050406030204" pitchFamily="18" charset="0"/>
                        </a:rPr>
                        <m:t>=</m:t>
                      </m:r>
                      <m:sSub>
                        <m:sSubPr>
                          <m:ctrlPr>
                            <a:rPr lang="tr-TR" i="1">
                              <a:solidFill>
                                <a:schemeClr val="tx1"/>
                              </a:solidFill>
                              <a:latin typeface="Cambria Math" panose="02040503050406030204" pitchFamily="18" charset="0"/>
                            </a:rPr>
                          </m:ctrlPr>
                        </m:sSubPr>
                        <m:e>
                          <m:r>
                            <m:rPr>
                              <m:sty m:val="p"/>
                            </m:rPr>
                            <a:rPr lang="el-GR" i="1">
                              <a:solidFill>
                                <a:schemeClr val="tx1"/>
                              </a:solidFill>
                              <a:latin typeface="Cambria Math" panose="02040503050406030204" pitchFamily="18" charset="0"/>
                              <a:ea typeface="Cambria Math" panose="02040503050406030204" pitchFamily="18" charset="0"/>
                            </a:rPr>
                            <m:t>θ</m:t>
                          </m:r>
                        </m:e>
                        <m:sub>
                          <m:r>
                            <a:rPr lang="tr-TR" i="1">
                              <a:solidFill>
                                <a:schemeClr val="tx1"/>
                              </a:solidFill>
                              <a:latin typeface="Cambria Math" panose="02040503050406030204" pitchFamily="18" charset="0"/>
                            </a:rPr>
                            <m:t>𝑡</m:t>
                          </m:r>
                          <m:r>
                            <a:rPr lang="tr-TR">
                              <a:solidFill>
                                <a:schemeClr val="tx1"/>
                              </a:solidFill>
                              <a:latin typeface="Cambria Math" panose="02040503050406030204" pitchFamily="18" charset="0"/>
                            </a:rPr>
                            <m:t>−1</m:t>
                          </m:r>
                        </m:sub>
                      </m:sSub>
                      <m:r>
                        <a:rPr lang="tr-TR">
                          <a:solidFill>
                            <a:schemeClr val="tx1"/>
                          </a:solidFill>
                          <a:latin typeface="Cambria Math" panose="02040503050406030204" pitchFamily="18" charset="0"/>
                        </a:rPr>
                        <m:t>−</m:t>
                      </m:r>
                      <m:r>
                        <a:rPr lang="tr-TR" i="1">
                          <a:solidFill>
                            <a:schemeClr val="tx1"/>
                          </a:solidFill>
                          <a:latin typeface="Cambria Math" panose="02040503050406030204" pitchFamily="18" charset="0"/>
                        </a:rPr>
                        <m:t>𝜂</m:t>
                      </m:r>
                      <m:f>
                        <m:fPr>
                          <m:ctrlPr>
                            <a:rPr lang="tr-TR" i="1">
                              <a:solidFill>
                                <a:schemeClr val="tx1"/>
                              </a:solidFill>
                              <a:latin typeface="Cambria Math" panose="02040503050406030204" pitchFamily="18" charset="0"/>
                            </a:rPr>
                          </m:ctrlPr>
                        </m:fPr>
                        <m:num>
                          <m:f>
                            <m:fPr>
                              <m:type m:val="lin"/>
                              <m:ctrlPr>
                                <a:rPr lang="tr-TR" i="1" smtClean="0">
                                  <a:solidFill>
                                    <a:schemeClr val="tx1"/>
                                  </a:solidFill>
                                  <a:latin typeface="Cambria Math" panose="02040503050406030204" pitchFamily="18" charset="0"/>
                                </a:rPr>
                              </m:ctrlPr>
                            </m:fPr>
                            <m:num>
                              <m:sSub>
                                <m:sSubPr>
                                  <m:ctrlPr>
                                    <a:rPr lang="tr-TR" i="1">
                                      <a:solidFill>
                                        <a:schemeClr val="tx1"/>
                                      </a:solidFill>
                                      <a:latin typeface="Cambria Math" panose="02040503050406030204" pitchFamily="18" charset="0"/>
                                    </a:rPr>
                                  </m:ctrlPr>
                                </m:sSubPr>
                                <m:e>
                                  <m:r>
                                    <a:rPr lang="tr-TR" i="1">
                                      <a:solidFill>
                                        <a:schemeClr val="tx1"/>
                                      </a:solidFill>
                                      <a:latin typeface="Cambria Math" panose="02040503050406030204" pitchFamily="18" charset="0"/>
                                    </a:rPr>
                                    <m:t>𝑚</m:t>
                                  </m:r>
                                </m:e>
                                <m:sub>
                                  <m:r>
                                    <a:rPr lang="tr-TR" i="1">
                                      <a:solidFill>
                                        <a:schemeClr val="tx1"/>
                                      </a:solidFill>
                                      <a:latin typeface="Cambria Math" panose="02040503050406030204" pitchFamily="18" charset="0"/>
                                    </a:rPr>
                                    <m:t>𝑡</m:t>
                                  </m:r>
                                </m:sub>
                              </m:sSub>
                            </m:num>
                            <m:den>
                              <m:d>
                                <m:dPr>
                                  <m:ctrlPr>
                                    <a:rPr lang="tr-TR" b="0" i="1" smtClean="0">
                                      <a:solidFill>
                                        <a:schemeClr val="tx1"/>
                                      </a:solidFill>
                                      <a:latin typeface="Cambria Math" panose="02040503050406030204" pitchFamily="18" charset="0"/>
                                    </a:rPr>
                                  </m:ctrlPr>
                                </m:dPr>
                                <m:e>
                                  <m:r>
                                    <a:rPr lang="tr-TR" i="1">
                                      <a:solidFill>
                                        <a:schemeClr val="tx1"/>
                                      </a:solidFill>
                                      <a:latin typeface="Cambria Math" panose="02040503050406030204" pitchFamily="18" charset="0"/>
                                    </a:rPr>
                                    <m:t>1 − </m:t>
                                  </m:r>
                                  <m:sSubSup>
                                    <m:sSubSupPr>
                                      <m:ctrlPr>
                                        <a:rPr lang="tr-TR" i="1">
                                          <a:solidFill>
                                            <a:schemeClr val="tx1"/>
                                          </a:solidFill>
                                          <a:latin typeface="Cambria Math" panose="02040503050406030204" pitchFamily="18" charset="0"/>
                                          <a:ea typeface="Cambria Math" panose="02040503050406030204" pitchFamily="18" charset="0"/>
                                        </a:rPr>
                                      </m:ctrlPr>
                                    </m:sSubSupPr>
                                    <m:e>
                                      <m:r>
                                        <a:rPr lang="tr-TR" i="1">
                                          <a:solidFill>
                                            <a:schemeClr val="tx1"/>
                                          </a:solidFill>
                                          <a:latin typeface="Cambria Math" panose="02040503050406030204" pitchFamily="18" charset="0"/>
                                          <a:ea typeface="Cambria Math" panose="02040503050406030204" pitchFamily="18" charset="0"/>
                                        </a:rPr>
                                        <m:t>𝛽</m:t>
                                      </m:r>
                                    </m:e>
                                    <m:sub>
                                      <m:r>
                                        <a:rPr lang="tr-TR" i="1">
                                          <a:solidFill>
                                            <a:schemeClr val="tx1"/>
                                          </a:solidFill>
                                          <a:latin typeface="Cambria Math" panose="02040503050406030204" pitchFamily="18" charset="0"/>
                                          <a:ea typeface="Cambria Math" panose="02040503050406030204" pitchFamily="18" charset="0"/>
                                        </a:rPr>
                                        <m:t>1</m:t>
                                      </m:r>
                                    </m:sub>
                                    <m:sup>
                                      <m:r>
                                        <a:rPr lang="tr-TR" i="1">
                                          <a:solidFill>
                                            <a:schemeClr val="tx1"/>
                                          </a:solidFill>
                                          <a:latin typeface="Cambria Math" panose="02040503050406030204" pitchFamily="18" charset="0"/>
                                          <a:ea typeface="Cambria Math" panose="02040503050406030204" pitchFamily="18" charset="0"/>
                                        </a:rPr>
                                        <m:t>𝑡</m:t>
                                      </m:r>
                                    </m:sup>
                                  </m:sSubSup>
                                </m:e>
                              </m:d>
                            </m:den>
                          </m:f>
                        </m:num>
                        <m:den>
                          <m:rad>
                            <m:radPr>
                              <m:degHide m:val="on"/>
                              <m:ctrlPr>
                                <a:rPr lang="tr-TR" i="1">
                                  <a:solidFill>
                                    <a:schemeClr val="tx1"/>
                                  </a:solidFill>
                                  <a:latin typeface="Cambria Math" panose="02040503050406030204" pitchFamily="18" charset="0"/>
                                </a:rPr>
                              </m:ctrlPr>
                            </m:radPr>
                            <m:deg/>
                            <m:e>
                              <m:f>
                                <m:fPr>
                                  <m:type m:val="lin"/>
                                  <m:ctrlPr>
                                    <a:rPr lang="tr-TR" b="0" i="1" smtClean="0">
                                      <a:solidFill>
                                        <a:schemeClr val="tx1"/>
                                      </a:solidFill>
                                      <a:latin typeface="Cambria Math" panose="02040503050406030204" pitchFamily="18" charset="0"/>
                                    </a:rPr>
                                  </m:ctrlPr>
                                </m:fPr>
                                <m:num>
                                  <m:sSub>
                                    <m:sSubPr>
                                      <m:ctrlPr>
                                        <a:rPr lang="tr-TR" b="0" i="1" smtClean="0">
                                          <a:solidFill>
                                            <a:schemeClr val="tx1"/>
                                          </a:solidFill>
                                          <a:latin typeface="Cambria Math" panose="02040503050406030204" pitchFamily="18" charset="0"/>
                                        </a:rPr>
                                      </m:ctrlPr>
                                    </m:sSubPr>
                                    <m:e>
                                      <m:r>
                                        <a:rPr lang="tr-TR" b="0" i="1" smtClean="0">
                                          <a:solidFill>
                                            <a:schemeClr val="tx1"/>
                                          </a:solidFill>
                                          <a:latin typeface="Cambria Math" panose="02040503050406030204" pitchFamily="18" charset="0"/>
                                        </a:rPr>
                                        <m:t>𝑣</m:t>
                                      </m:r>
                                    </m:e>
                                    <m:sub>
                                      <m:r>
                                        <a:rPr lang="tr-TR" b="0" i="1" smtClean="0">
                                          <a:solidFill>
                                            <a:schemeClr val="tx1"/>
                                          </a:solidFill>
                                          <a:latin typeface="Cambria Math" panose="02040503050406030204" pitchFamily="18" charset="0"/>
                                        </a:rPr>
                                        <m:t>𝑡</m:t>
                                      </m:r>
                                    </m:sub>
                                  </m:sSub>
                                </m:num>
                                <m:den>
                                  <m:d>
                                    <m:dPr>
                                      <m:ctrlPr>
                                        <a:rPr lang="tr-TR" b="0" i="1" smtClean="0">
                                          <a:solidFill>
                                            <a:schemeClr val="tx1"/>
                                          </a:solidFill>
                                          <a:latin typeface="Cambria Math" panose="02040503050406030204" pitchFamily="18" charset="0"/>
                                        </a:rPr>
                                      </m:ctrlPr>
                                    </m:dPr>
                                    <m:e>
                                      <m:r>
                                        <a:rPr lang="tr-TR" b="0" i="1" smtClean="0">
                                          <a:solidFill>
                                            <a:schemeClr val="tx1"/>
                                          </a:solidFill>
                                          <a:latin typeface="Cambria Math" panose="02040503050406030204" pitchFamily="18" charset="0"/>
                                        </a:rPr>
                                        <m:t>1 − </m:t>
                                      </m:r>
                                      <m:sSubSup>
                                        <m:sSubSupPr>
                                          <m:ctrlPr>
                                            <a:rPr lang="tr-TR" b="0" i="1" smtClean="0">
                                              <a:solidFill>
                                                <a:schemeClr val="tx1"/>
                                              </a:solidFill>
                                              <a:latin typeface="Cambria Math" panose="02040503050406030204" pitchFamily="18" charset="0"/>
                                              <a:ea typeface="Cambria Math" panose="02040503050406030204" pitchFamily="18" charset="0"/>
                                            </a:rPr>
                                          </m:ctrlPr>
                                        </m:sSubSupPr>
                                        <m:e>
                                          <m:r>
                                            <a:rPr lang="tr-TR" b="0" i="1" smtClean="0">
                                              <a:solidFill>
                                                <a:schemeClr val="tx1"/>
                                              </a:solidFill>
                                              <a:latin typeface="Cambria Math" panose="02040503050406030204" pitchFamily="18" charset="0"/>
                                              <a:ea typeface="Cambria Math" panose="02040503050406030204" pitchFamily="18" charset="0"/>
                                            </a:rPr>
                                            <m:t>𝛽</m:t>
                                          </m:r>
                                        </m:e>
                                        <m:sub>
                                          <m:r>
                                            <a:rPr lang="tr-TR" b="0" i="1" smtClean="0">
                                              <a:solidFill>
                                                <a:schemeClr val="tx1"/>
                                              </a:solidFill>
                                              <a:latin typeface="Cambria Math" panose="02040503050406030204" pitchFamily="18" charset="0"/>
                                              <a:ea typeface="Cambria Math" panose="02040503050406030204" pitchFamily="18" charset="0"/>
                                            </a:rPr>
                                            <m:t>2</m:t>
                                          </m:r>
                                        </m:sub>
                                        <m:sup>
                                          <m:r>
                                            <a:rPr lang="tr-TR" b="0" i="1" smtClean="0">
                                              <a:solidFill>
                                                <a:schemeClr val="tx1"/>
                                              </a:solidFill>
                                              <a:latin typeface="Cambria Math" panose="02040503050406030204" pitchFamily="18" charset="0"/>
                                              <a:ea typeface="Cambria Math" panose="02040503050406030204" pitchFamily="18" charset="0"/>
                                            </a:rPr>
                                            <m:t>𝑡</m:t>
                                          </m:r>
                                        </m:sup>
                                      </m:sSubSup>
                                    </m:e>
                                  </m:d>
                                </m:den>
                              </m:f>
                            </m:e>
                          </m:rad>
                          <m:r>
                            <a:rPr lang="tr-TR" b="0" i="1" smtClean="0">
                              <a:solidFill>
                                <a:schemeClr val="tx1"/>
                              </a:solidFill>
                              <a:latin typeface="Cambria Math" panose="02040503050406030204" pitchFamily="18" charset="0"/>
                            </a:rPr>
                            <m:t>+</m:t>
                          </m:r>
                          <m:r>
                            <a:rPr lang="tr-TR" b="0" i="1" smtClean="0">
                              <a:solidFill>
                                <a:schemeClr val="tx1"/>
                              </a:solidFill>
                              <a:latin typeface="Cambria Math" panose="02040503050406030204" pitchFamily="18" charset="0"/>
                              <a:ea typeface="Cambria Math" panose="02040503050406030204" pitchFamily="18" charset="0"/>
                            </a:rPr>
                            <m:t>𝜖</m:t>
                          </m:r>
                          <m:r>
                            <a:rPr lang="tr-TR" b="0" i="1" smtClean="0">
                              <a:solidFill>
                                <a:schemeClr val="tx1"/>
                              </a:solidFill>
                              <a:latin typeface="Cambria Math" panose="02040503050406030204" pitchFamily="18" charset="0"/>
                            </a:rPr>
                            <m:t> </m:t>
                          </m:r>
                        </m:den>
                      </m:f>
                    </m:oMath>
                  </m:oMathPara>
                </a14:m>
                <a:endParaRPr lang="tr-TR" i="1" dirty="0">
                  <a:solidFill>
                    <a:schemeClr val="tx1"/>
                  </a:solidFill>
                </a:endParaRPr>
              </a:p>
              <a:p>
                <a:endParaRPr lang="tr-TR" i="1" dirty="0">
                  <a:solidFill>
                    <a:schemeClr val="tx1"/>
                  </a:solidFill>
                </a:endParaRPr>
              </a:p>
              <a:p>
                <a:r>
                  <a:rPr lang="tr-TR" i="1" dirty="0">
                    <a:solidFill>
                      <a:schemeClr val="tx1"/>
                    </a:solidFill>
                  </a:rPr>
                  <a:t>f : </a:t>
                </a:r>
                <a:r>
                  <a:rPr lang="tr-TR" dirty="0" err="1">
                    <a:solidFill>
                      <a:schemeClr val="tx1"/>
                    </a:solidFill>
                  </a:rPr>
                  <a:t>loss</a:t>
                </a:r>
                <a:r>
                  <a:rPr lang="tr-TR" dirty="0">
                    <a:solidFill>
                      <a:schemeClr val="tx1"/>
                    </a:solidFill>
                  </a:rPr>
                  <a:t> </a:t>
                </a:r>
                <a:r>
                  <a:rPr lang="tr-TR" dirty="0" err="1">
                    <a:solidFill>
                      <a:schemeClr val="tx1"/>
                    </a:solidFill>
                  </a:rPr>
                  <a:t>function</a:t>
                </a:r>
                <a:endParaRPr lang="tr-TR" dirty="0">
                  <a:solidFill>
                    <a:schemeClr val="tx1"/>
                  </a:solidFill>
                </a:endParaRPr>
              </a:p>
              <a:p>
                <a:pPr/>
                <a14:m>
                  <m:oMathPara xmlns:m="http://schemas.openxmlformats.org/officeDocument/2006/math">
                    <m:oMathParaPr>
                      <m:jc m:val="left"/>
                    </m:oMathParaPr>
                    <m:oMath xmlns:m="http://schemas.openxmlformats.org/officeDocument/2006/math">
                      <m:sSub>
                        <m:sSubPr>
                          <m:ctrlPr>
                            <a:rPr lang="tr-TR" i="1">
                              <a:solidFill>
                                <a:schemeClr val="tx1"/>
                              </a:solidFill>
                              <a:latin typeface="Cambria Math" panose="02040503050406030204" pitchFamily="18" charset="0"/>
                            </a:rPr>
                          </m:ctrlPr>
                        </m:sSubPr>
                        <m:e>
                          <m:r>
                            <a:rPr lang="tr-TR" i="1">
                              <a:solidFill>
                                <a:schemeClr val="tx1"/>
                              </a:solidFill>
                              <a:latin typeface="Cambria Math" panose="02040503050406030204" pitchFamily="18" charset="0"/>
                            </a:rPr>
                            <m:t>𝛽</m:t>
                          </m:r>
                        </m:e>
                        <m:sub>
                          <m:r>
                            <a:rPr lang="tr-TR" i="1">
                              <a:solidFill>
                                <a:schemeClr val="tx1"/>
                              </a:solidFill>
                              <a:latin typeface="Cambria Math" panose="02040503050406030204" pitchFamily="18" charset="0"/>
                            </a:rPr>
                            <m:t>1,2</m:t>
                          </m:r>
                        </m:sub>
                      </m:sSub>
                      <m:r>
                        <a:rPr lang="tr-TR">
                          <a:solidFill>
                            <a:schemeClr val="tx1"/>
                          </a:solidFill>
                          <a:latin typeface="Cambria Math" panose="02040503050406030204" pitchFamily="18" charset="0"/>
                        </a:rPr>
                        <m:t>:</m:t>
                      </m:r>
                      <m:r>
                        <m:rPr>
                          <m:sty m:val="p"/>
                        </m:rPr>
                        <a:rPr lang="tr-TR">
                          <a:solidFill>
                            <a:schemeClr val="tx1"/>
                          </a:solidFill>
                          <a:latin typeface="Cambria Math" panose="02040503050406030204" pitchFamily="18" charset="0"/>
                        </a:rPr>
                        <m:t>momentum</m:t>
                      </m:r>
                      <m:r>
                        <a:rPr lang="tr-TR">
                          <a:solidFill>
                            <a:schemeClr val="tx1"/>
                          </a:solidFill>
                          <a:latin typeface="Cambria Math" panose="02040503050406030204" pitchFamily="18" charset="0"/>
                        </a:rPr>
                        <m:t> </m:t>
                      </m:r>
                      <m:r>
                        <m:rPr>
                          <m:sty m:val="p"/>
                        </m:rPr>
                        <a:rPr lang="tr-TR">
                          <a:solidFill>
                            <a:schemeClr val="tx1"/>
                          </a:solidFill>
                          <a:latin typeface="Cambria Math" panose="02040503050406030204" pitchFamily="18" charset="0"/>
                        </a:rPr>
                        <m:t>parameters</m:t>
                      </m:r>
                    </m:oMath>
                  </m:oMathPara>
                </a14:m>
                <a:endParaRPr lang="tr-TR" dirty="0">
                  <a:solidFill>
                    <a:schemeClr val="tx1"/>
                  </a:solidFill>
                </a:endParaRPr>
              </a:p>
              <a:p>
                <a14:m>
                  <m:oMath xmlns:m="http://schemas.openxmlformats.org/officeDocument/2006/math">
                    <m:r>
                      <a:rPr lang="tr-TR" i="1">
                        <a:solidFill>
                          <a:schemeClr val="tx1"/>
                        </a:solidFill>
                        <a:latin typeface="Cambria Math" panose="02040503050406030204" pitchFamily="18" charset="0"/>
                      </a:rPr>
                      <m:t>𝜂</m:t>
                    </m:r>
                  </m:oMath>
                </a14:m>
                <a:r>
                  <a:rPr lang="tr-TR" dirty="0">
                    <a:solidFill>
                      <a:schemeClr val="tx1"/>
                    </a:solidFill>
                  </a:rPr>
                  <a:t>: </a:t>
                </a:r>
                <a:r>
                  <a:rPr lang="tr-TR" dirty="0" err="1">
                    <a:solidFill>
                      <a:schemeClr val="tx1"/>
                    </a:solidFill>
                  </a:rPr>
                  <a:t>initial</a:t>
                </a:r>
                <a:r>
                  <a:rPr lang="tr-TR" dirty="0">
                    <a:solidFill>
                      <a:schemeClr val="tx1"/>
                    </a:solidFill>
                  </a:rPr>
                  <a:t> </a:t>
                </a:r>
                <a:r>
                  <a:rPr lang="tr-TR" dirty="0" err="1">
                    <a:solidFill>
                      <a:schemeClr val="tx1"/>
                    </a:solidFill>
                  </a:rPr>
                  <a:t>learning</a:t>
                </a:r>
                <a:r>
                  <a:rPr lang="tr-TR" dirty="0">
                    <a:solidFill>
                      <a:schemeClr val="tx1"/>
                    </a:solidFill>
                  </a:rPr>
                  <a:t> rate</a:t>
                </a:r>
              </a:p>
              <a:p>
                <a14:m>
                  <m:oMath xmlns:m="http://schemas.openxmlformats.org/officeDocument/2006/math">
                    <m:sSub>
                      <m:sSubPr>
                        <m:ctrlPr>
                          <a:rPr lang="tr-TR" i="1">
                            <a:solidFill>
                              <a:schemeClr val="tx1"/>
                            </a:solidFill>
                            <a:latin typeface="Cambria Math" panose="02040503050406030204" pitchFamily="18" charset="0"/>
                          </a:rPr>
                        </m:ctrlPr>
                      </m:sSubPr>
                      <m:e>
                        <m:r>
                          <a:rPr lang="tr-TR" i="1">
                            <a:solidFill>
                              <a:schemeClr val="tx1"/>
                            </a:solidFill>
                            <a:latin typeface="Cambria Math" panose="02040503050406030204" pitchFamily="18" charset="0"/>
                          </a:rPr>
                          <m:t>𝑔</m:t>
                        </m:r>
                      </m:e>
                      <m:sub>
                        <m:r>
                          <a:rPr lang="tr-TR" i="1">
                            <a:solidFill>
                              <a:schemeClr val="tx1"/>
                            </a:solidFill>
                            <a:latin typeface="Cambria Math" panose="02040503050406030204" pitchFamily="18" charset="0"/>
                          </a:rPr>
                          <m:t>𝑡</m:t>
                        </m:r>
                      </m:sub>
                    </m:sSub>
                  </m:oMath>
                </a14:m>
                <a:r>
                  <a:rPr lang="tr-TR" dirty="0">
                    <a:solidFill>
                      <a:schemeClr val="tx1"/>
                    </a:solidFill>
                  </a:rPr>
                  <a:t>: </a:t>
                </a:r>
                <a:r>
                  <a:rPr lang="tr-TR" dirty="0" err="1">
                    <a:solidFill>
                      <a:schemeClr val="tx1"/>
                    </a:solidFill>
                  </a:rPr>
                  <a:t>gradient</a:t>
                </a:r>
                <a:r>
                  <a:rPr lang="tr-TR" dirty="0">
                    <a:solidFill>
                      <a:schemeClr val="tx1"/>
                    </a:solidFill>
                  </a:rPr>
                  <a:t> at time t </a:t>
                </a:r>
                <a:r>
                  <a:rPr lang="tr-TR" dirty="0" err="1">
                    <a:solidFill>
                      <a:schemeClr val="tx1"/>
                    </a:solidFill>
                  </a:rPr>
                  <a:t>along</a:t>
                </a:r>
                <a:r>
                  <a:rPr lang="tr-TR" dirty="0">
                    <a:solidFill>
                      <a:schemeClr val="tx1"/>
                    </a:solidFill>
                  </a:rPr>
                  <a:t> w</a:t>
                </a:r>
              </a:p>
            </p:txBody>
          </p:sp>
        </mc:Choice>
        <mc:Fallback xmlns="">
          <p:sp>
            <p:nvSpPr>
              <p:cNvPr id="4" name="Dikdörtgen 1">
                <a:extLst>
                  <a:ext uri="{FF2B5EF4-FFF2-40B4-BE49-F238E27FC236}">
                    <a16:creationId xmlns:a16="http://schemas.microsoft.com/office/drawing/2014/main" id="{400BC711-4108-AF43-ACB6-29E753A85A1D}"/>
                  </a:ext>
                </a:extLst>
              </p:cNvPr>
              <p:cNvSpPr>
                <a:spLocks noRot="1" noChangeAspect="1" noMove="1" noResize="1" noEditPoints="1" noAdjustHandles="1" noChangeArrowheads="1" noChangeShapeType="1" noTextEdit="1"/>
              </p:cNvSpPr>
              <p:nvPr/>
            </p:nvSpPr>
            <p:spPr>
              <a:xfrm>
                <a:off x="647490" y="3204251"/>
                <a:ext cx="3524704" cy="3397516"/>
              </a:xfrm>
              <a:prstGeom prst="rect">
                <a:avLst/>
              </a:prstGeom>
              <a:blipFill>
                <a:blip r:embed="rId2"/>
                <a:stretch>
                  <a:fillRect l="-1075"/>
                </a:stretch>
              </a:blipFill>
              <a:ln>
                <a:solidFill>
                  <a:schemeClr val="accent1">
                    <a:lumMod val="5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Dikdörtgen 2">
                <a:extLst>
                  <a:ext uri="{FF2B5EF4-FFF2-40B4-BE49-F238E27FC236}">
                    <a16:creationId xmlns:a16="http://schemas.microsoft.com/office/drawing/2014/main" id="{8CF33366-BCDF-784A-A033-327D5F5FB8A2}"/>
                  </a:ext>
                </a:extLst>
              </p:cNvPr>
              <p:cNvSpPr/>
              <p:nvPr/>
            </p:nvSpPr>
            <p:spPr>
              <a:xfrm>
                <a:off x="4874119" y="3204251"/>
                <a:ext cx="2595198" cy="2308324"/>
              </a:xfrm>
              <a:prstGeom prst="rect">
                <a:avLst/>
              </a:prstGeom>
              <a:ln w="12700">
                <a:solidFill>
                  <a:schemeClr val="accent1">
                    <a:lumMod val="50000"/>
                  </a:schemeClr>
                </a:solidFill>
              </a:ln>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tr-TR" i="1" smtClean="0">
                              <a:solidFill>
                                <a:schemeClr val="tx1"/>
                              </a:solidFill>
                              <a:latin typeface="Cambria Math" panose="02040503050406030204" pitchFamily="18" charset="0"/>
                            </a:rPr>
                          </m:ctrlPr>
                        </m:sSubPr>
                        <m:e>
                          <m:r>
                            <a:rPr lang="tr-TR" i="1">
                              <a:solidFill>
                                <a:schemeClr val="tx1"/>
                              </a:solidFill>
                              <a:latin typeface="Cambria Math" panose="02040503050406030204" pitchFamily="18" charset="0"/>
                            </a:rPr>
                            <m:t>𝑔</m:t>
                          </m:r>
                        </m:e>
                        <m:sub>
                          <m:r>
                            <a:rPr lang="tr-TR" i="1">
                              <a:solidFill>
                                <a:schemeClr val="tx1"/>
                              </a:solidFill>
                              <a:latin typeface="Cambria Math" panose="02040503050406030204" pitchFamily="18" charset="0"/>
                            </a:rPr>
                            <m:t>𝑡</m:t>
                          </m:r>
                        </m:sub>
                      </m:sSub>
                      <m:r>
                        <a:rPr lang="tr-TR" i="1">
                          <a:solidFill>
                            <a:schemeClr val="tx1"/>
                          </a:solidFill>
                          <a:latin typeface="Cambria Math" panose="02040503050406030204" pitchFamily="18" charset="0"/>
                        </a:rPr>
                        <m:t>=</m:t>
                      </m:r>
                      <m:sSub>
                        <m:sSubPr>
                          <m:ctrlPr>
                            <a:rPr lang="tr-TR" i="1">
                              <a:solidFill>
                                <a:schemeClr val="tx1"/>
                              </a:solidFill>
                              <a:latin typeface="Cambria Math" panose="02040503050406030204" pitchFamily="18" charset="0"/>
                              <a:ea typeface="Cambria Math" panose="02040503050406030204" pitchFamily="18" charset="0"/>
                            </a:rPr>
                          </m:ctrlPr>
                        </m:sSubPr>
                        <m:e>
                          <m:r>
                            <m:rPr>
                              <m:sty m:val="p"/>
                            </m:rPr>
                            <a:rPr lang="tr-TR" i="1">
                              <a:solidFill>
                                <a:schemeClr val="tx1"/>
                              </a:solidFill>
                              <a:latin typeface="Cambria Math" panose="02040503050406030204" pitchFamily="18" charset="0"/>
                              <a:ea typeface="Cambria Math" panose="02040503050406030204" pitchFamily="18" charset="0"/>
                            </a:rPr>
                            <m:t>∇</m:t>
                          </m:r>
                        </m:e>
                        <m:sub>
                          <m:r>
                            <a:rPr lang="tr-TR" i="1">
                              <a:solidFill>
                                <a:schemeClr val="tx1"/>
                              </a:solidFill>
                              <a:latin typeface="Cambria Math" panose="02040503050406030204" pitchFamily="18" charset="0"/>
                              <a:ea typeface="Cambria Math" panose="02040503050406030204" pitchFamily="18" charset="0"/>
                            </a:rPr>
                            <m:t>𝜃</m:t>
                          </m:r>
                        </m:sub>
                      </m:sSub>
                      <m:sSub>
                        <m:sSubPr>
                          <m:ctrlPr>
                            <a:rPr lang="tr-TR" i="1">
                              <a:solidFill>
                                <a:schemeClr val="tx1"/>
                              </a:solidFill>
                              <a:latin typeface="Cambria Math" panose="02040503050406030204" pitchFamily="18" charset="0"/>
                              <a:ea typeface="Cambria Math" panose="02040503050406030204" pitchFamily="18" charset="0"/>
                            </a:rPr>
                          </m:ctrlPr>
                        </m:sSubPr>
                        <m:e>
                          <m:r>
                            <a:rPr lang="tr-TR" i="1">
                              <a:solidFill>
                                <a:schemeClr val="tx1"/>
                              </a:solidFill>
                              <a:latin typeface="Cambria Math" panose="02040503050406030204" pitchFamily="18" charset="0"/>
                              <a:ea typeface="Cambria Math" panose="02040503050406030204" pitchFamily="18" charset="0"/>
                            </a:rPr>
                            <m:t>𝑓</m:t>
                          </m:r>
                        </m:e>
                        <m:sub>
                          <m:r>
                            <a:rPr lang="tr-TR" i="1">
                              <a:solidFill>
                                <a:schemeClr val="tx1"/>
                              </a:solidFill>
                              <a:latin typeface="Cambria Math" panose="02040503050406030204" pitchFamily="18" charset="0"/>
                              <a:ea typeface="Cambria Math" panose="02040503050406030204" pitchFamily="18" charset="0"/>
                            </a:rPr>
                            <m:t>𝑡</m:t>
                          </m:r>
                        </m:sub>
                      </m:sSub>
                      <m:r>
                        <a:rPr lang="tr-TR" i="1">
                          <a:solidFill>
                            <a:schemeClr val="tx1"/>
                          </a:solidFill>
                          <a:latin typeface="Cambria Math" panose="02040503050406030204" pitchFamily="18" charset="0"/>
                          <a:ea typeface="Cambria Math" panose="02040503050406030204" pitchFamily="18" charset="0"/>
                        </a:rPr>
                        <m:t>(</m:t>
                      </m:r>
                      <m:sSub>
                        <m:sSubPr>
                          <m:ctrlPr>
                            <a:rPr lang="tr-TR" i="1">
                              <a:solidFill>
                                <a:schemeClr val="tx1"/>
                              </a:solidFill>
                              <a:latin typeface="Cambria Math" panose="02040503050406030204" pitchFamily="18" charset="0"/>
                              <a:ea typeface="Cambria Math" panose="02040503050406030204" pitchFamily="18" charset="0"/>
                            </a:rPr>
                          </m:ctrlPr>
                        </m:sSubPr>
                        <m:e>
                          <m:r>
                            <a:rPr lang="tr-TR" i="1">
                              <a:solidFill>
                                <a:schemeClr val="tx1"/>
                              </a:solidFill>
                              <a:latin typeface="Cambria Math" panose="02040503050406030204" pitchFamily="18" charset="0"/>
                              <a:ea typeface="Cambria Math" panose="02040503050406030204" pitchFamily="18" charset="0"/>
                            </a:rPr>
                            <m:t>𝜃</m:t>
                          </m:r>
                        </m:e>
                        <m:sub>
                          <m:r>
                            <a:rPr lang="tr-TR" i="1">
                              <a:solidFill>
                                <a:schemeClr val="tx1"/>
                              </a:solidFill>
                              <a:latin typeface="Cambria Math" panose="02040503050406030204" pitchFamily="18" charset="0"/>
                              <a:ea typeface="Cambria Math" panose="02040503050406030204" pitchFamily="18" charset="0"/>
                            </a:rPr>
                            <m:t>𝑡</m:t>
                          </m:r>
                          <m:r>
                            <a:rPr lang="tr-TR" i="1">
                              <a:solidFill>
                                <a:schemeClr val="tx1"/>
                              </a:solidFill>
                              <a:latin typeface="Cambria Math" panose="02040503050406030204" pitchFamily="18" charset="0"/>
                              <a:ea typeface="Cambria Math" panose="02040503050406030204" pitchFamily="18" charset="0"/>
                            </a:rPr>
                            <m:t>−1</m:t>
                          </m:r>
                        </m:sub>
                      </m:sSub>
                      <m:r>
                        <a:rPr lang="tr-TR" i="1">
                          <a:solidFill>
                            <a:schemeClr val="tx1"/>
                          </a:solidFill>
                          <a:latin typeface="Cambria Math" panose="02040503050406030204" pitchFamily="18" charset="0"/>
                          <a:ea typeface="Cambria Math" panose="02040503050406030204" pitchFamily="18" charset="0"/>
                        </a:rPr>
                        <m:t>)</m:t>
                      </m:r>
                    </m:oMath>
                  </m:oMathPara>
                </a14:m>
                <a:endParaRPr lang="tr-TR" i="1" dirty="0">
                  <a:solidFill>
                    <a:schemeClr val="tx1"/>
                  </a:solidFill>
                </a:endParaRPr>
              </a:p>
              <a:p>
                <a:pPr/>
                <a14:m>
                  <m:oMathPara xmlns:m="http://schemas.openxmlformats.org/officeDocument/2006/math">
                    <m:oMathParaPr>
                      <m:jc m:val="centerGroup"/>
                    </m:oMathParaPr>
                    <m:oMath xmlns:m="http://schemas.openxmlformats.org/officeDocument/2006/math">
                      <m:sSub>
                        <m:sSubPr>
                          <m:ctrlPr>
                            <a:rPr lang="tr-TR" i="1" smtClean="0">
                              <a:solidFill>
                                <a:schemeClr val="tx1"/>
                              </a:solidFill>
                              <a:latin typeface="Cambria Math" panose="02040503050406030204" pitchFamily="18" charset="0"/>
                            </a:rPr>
                          </m:ctrlPr>
                        </m:sSubPr>
                        <m:e>
                          <m:r>
                            <a:rPr lang="tr-TR" i="1">
                              <a:solidFill>
                                <a:schemeClr val="tx1"/>
                              </a:solidFill>
                              <a:latin typeface="Cambria Math" panose="02040503050406030204" pitchFamily="18" charset="0"/>
                            </a:rPr>
                            <m:t>𝜐</m:t>
                          </m:r>
                        </m:e>
                        <m:sub>
                          <m:r>
                            <a:rPr lang="tr-TR" i="1">
                              <a:solidFill>
                                <a:schemeClr val="tx1"/>
                              </a:solidFill>
                              <a:latin typeface="Cambria Math" panose="02040503050406030204" pitchFamily="18" charset="0"/>
                            </a:rPr>
                            <m:t>𝑡</m:t>
                          </m:r>
                        </m:sub>
                      </m:sSub>
                      <m:r>
                        <a:rPr lang="tr-TR" i="1">
                          <a:solidFill>
                            <a:schemeClr val="tx1"/>
                          </a:solidFill>
                          <a:latin typeface="Cambria Math" panose="02040503050406030204" pitchFamily="18" charset="0"/>
                        </a:rPr>
                        <m:t>=</m:t>
                      </m:r>
                      <m:r>
                        <a:rPr lang="tr-TR" i="1">
                          <a:solidFill>
                            <a:schemeClr val="tx1"/>
                          </a:solidFill>
                          <a:latin typeface="Cambria Math" panose="02040503050406030204" pitchFamily="18" charset="0"/>
                        </a:rPr>
                        <m:t>𝛽</m:t>
                      </m:r>
                      <m:sSub>
                        <m:sSubPr>
                          <m:ctrlPr>
                            <a:rPr lang="tr-TR" i="1">
                              <a:solidFill>
                                <a:schemeClr val="tx1"/>
                              </a:solidFill>
                              <a:latin typeface="Cambria Math" panose="02040503050406030204" pitchFamily="18" charset="0"/>
                            </a:rPr>
                          </m:ctrlPr>
                        </m:sSubPr>
                        <m:e>
                          <m:r>
                            <a:rPr lang="tr-TR" i="1">
                              <a:solidFill>
                                <a:schemeClr val="tx1"/>
                              </a:solidFill>
                              <a:latin typeface="Cambria Math" panose="02040503050406030204" pitchFamily="18" charset="0"/>
                            </a:rPr>
                            <m:t>𝜐</m:t>
                          </m:r>
                        </m:e>
                        <m:sub>
                          <m:r>
                            <a:rPr lang="tr-TR" i="1">
                              <a:solidFill>
                                <a:schemeClr val="tx1"/>
                              </a:solidFill>
                              <a:latin typeface="Cambria Math" panose="02040503050406030204" pitchFamily="18" charset="0"/>
                            </a:rPr>
                            <m:t>𝑡</m:t>
                          </m:r>
                          <m:r>
                            <a:rPr lang="tr-TR" i="1">
                              <a:solidFill>
                                <a:schemeClr val="tx1"/>
                              </a:solidFill>
                              <a:latin typeface="Cambria Math" panose="02040503050406030204" pitchFamily="18" charset="0"/>
                            </a:rPr>
                            <m:t>−1</m:t>
                          </m:r>
                        </m:sub>
                      </m:sSub>
                      <m:r>
                        <a:rPr lang="tr-TR" i="1">
                          <a:solidFill>
                            <a:schemeClr val="tx1"/>
                          </a:solidFill>
                          <a:latin typeface="Cambria Math" panose="02040503050406030204" pitchFamily="18" charset="0"/>
                        </a:rPr>
                        <m:t>+(1−</m:t>
                      </m:r>
                      <m:r>
                        <a:rPr lang="tr-TR" i="1">
                          <a:solidFill>
                            <a:schemeClr val="tx1"/>
                          </a:solidFill>
                          <a:latin typeface="Cambria Math" panose="02040503050406030204" pitchFamily="18" charset="0"/>
                        </a:rPr>
                        <m:t>𝛽</m:t>
                      </m:r>
                      <m:r>
                        <a:rPr lang="tr-TR" i="1">
                          <a:solidFill>
                            <a:schemeClr val="tx1"/>
                          </a:solidFill>
                          <a:latin typeface="Cambria Math" panose="02040503050406030204" pitchFamily="18" charset="0"/>
                        </a:rPr>
                        <m:t>)</m:t>
                      </m:r>
                      <m:sSub>
                        <m:sSubPr>
                          <m:ctrlPr>
                            <a:rPr lang="tr-TR" i="1">
                              <a:solidFill>
                                <a:schemeClr val="tx1"/>
                              </a:solidFill>
                              <a:latin typeface="Cambria Math" panose="02040503050406030204" pitchFamily="18" charset="0"/>
                            </a:rPr>
                          </m:ctrlPr>
                        </m:sSubPr>
                        <m:e>
                          <m:r>
                            <a:rPr lang="tr-TR" i="1">
                              <a:solidFill>
                                <a:schemeClr val="tx1"/>
                              </a:solidFill>
                              <a:latin typeface="Cambria Math" panose="02040503050406030204" pitchFamily="18" charset="0"/>
                            </a:rPr>
                            <m:t>𝑔</m:t>
                          </m:r>
                        </m:e>
                        <m:sub>
                          <m:r>
                            <a:rPr lang="tr-TR" i="1">
                              <a:solidFill>
                                <a:schemeClr val="tx1"/>
                              </a:solidFill>
                              <a:latin typeface="Cambria Math" panose="02040503050406030204" pitchFamily="18" charset="0"/>
                            </a:rPr>
                            <m:t>𝑡</m:t>
                          </m:r>
                        </m:sub>
                      </m:sSub>
                    </m:oMath>
                  </m:oMathPara>
                </a14:m>
                <a:endParaRPr lang="tr-TR" dirty="0">
                  <a:solidFill>
                    <a:schemeClr val="tx1"/>
                  </a:solidFill>
                </a:endParaRPr>
              </a:p>
              <a:p>
                <a:endParaRPr lang="tr-TR" dirty="0">
                  <a:solidFill>
                    <a:schemeClr val="tx1"/>
                  </a:solidFill>
                </a:endParaRPr>
              </a:p>
              <a:p>
                <a:pPr/>
                <a14:m>
                  <m:oMathPara xmlns:m="http://schemas.openxmlformats.org/officeDocument/2006/math">
                    <m:oMathParaPr>
                      <m:jc m:val="centerGroup"/>
                    </m:oMathParaPr>
                    <m:oMath xmlns:m="http://schemas.openxmlformats.org/officeDocument/2006/math">
                      <m:sSub>
                        <m:sSubPr>
                          <m:ctrlPr>
                            <a:rPr lang="tr-TR" i="1" smtClean="0">
                              <a:solidFill>
                                <a:schemeClr val="tx1"/>
                              </a:solidFill>
                              <a:latin typeface="Cambria Math" panose="02040503050406030204" pitchFamily="18" charset="0"/>
                            </a:rPr>
                          </m:ctrlPr>
                        </m:sSubPr>
                        <m:e>
                          <m:r>
                            <m:rPr>
                              <m:sty m:val="p"/>
                            </m:rPr>
                            <a:rPr lang="el-GR" i="1">
                              <a:solidFill>
                                <a:schemeClr val="tx1"/>
                              </a:solidFill>
                              <a:latin typeface="Cambria Math" panose="02040503050406030204" pitchFamily="18" charset="0"/>
                              <a:ea typeface="Cambria Math" panose="02040503050406030204" pitchFamily="18" charset="0"/>
                            </a:rPr>
                            <m:t>θ</m:t>
                          </m:r>
                        </m:e>
                        <m:sub>
                          <m:r>
                            <a:rPr lang="tr-TR" i="1">
                              <a:solidFill>
                                <a:schemeClr val="tx1"/>
                              </a:solidFill>
                              <a:latin typeface="Cambria Math" panose="02040503050406030204" pitchFamily="18" charset="0"/>
                            </a:rPr>
                            <m:t>𝑡</m:t>
                          </m:r>
                        </m:sub>
                      </m:sSub>
                      <m:r>
                        <a:rPr lang="tr-TR" i="0">
                          <a:solidFill>
                            <a:schemeClr val="tx1"/>
                          </a:solidFill>
                          <a:latin typeface="Cambria Math" panose="02040503050406030204" pitchFamily="18" charset="0"/>
                        </a:rPr>
                        <m:t>=</m:t>
                      </m:r>
                      <m:sSub>
                        <m:sSubPr>
                          <m:ctrlPr>
                            <a:rPr lang="tr-TR" i="1">
                              <a:solidFill>
                                <a:schemeClr val="tx1"/>
                              </a:solidFill>
                              <a:latin typeface="Cambria Math" panose="02040503050406030204" pitchFamily="18" charset="0"/>
                            </a:rPr>
                          </m:ctrlPr>
                        </m:sSubPr>
                        <m:e>
                          <m:r>
                            <m:rPr>
                              <m:sty m:val="p"/>
                            </m:rPr>
                            <a:rPr lang="el-GR" i="1">
                              <a:solidFill>
                                <a:schemeClr val="tx1"/>
                              </a:solidFill>
                              <a:latin typeface="Cambria Math" panose="02040503050406030204" pitchFamily="18" charset="0"/>
                              <a:ea typeface="Cambria Math" panose="02040503050406030204" pitchFamily="18" charset="0"/>
                            </a:rPr>
                            <m:t>θ</m:t>
                          </m:r>
                        </m:e>
                        <m:sub>
                          <m:r>
                            <a:rPr lang="tr-TR" i="1">
                              <a:solidFill>
                                <a:schemeClr val="tx1"/>
                              </a:solidFill>
                              <a:latin typeface="Cambria Math" panose="02040503050406030204" pitchFamily="18" charset="0"/>
                            </a:rPr>
                            <m:t>𝑡</m:t>
                          </m:r>
                          <m:r>
                            <a:rPr lang="tr-TR" b="0" i="1" smtClean="0">
                              <a:solidFill>
                                <a:schemeClr val="tx1"/>
                              </a:solidFill>
                              <a:latin typeface="Cambria Math" panose="02040503050406030204" pitchFamily="18" charset="0"/>
                            </a:rPr>
                            <m:t>−1</m:t>
                          </m:r>
                        </m:sub>
                      </m:sSub>
                      <m:r>
                        <a:rPr lang="tr-TR" i="0">
                          <a:solidFill>
                            <a:schemeClr val="tx1"/>
                          </a:solidFill>
                          <a:latin typeface="Cambria Math" panose="02040503050406030204" pitchFamily="18" charset="0"/>
                        </a:rPr>
                        <m:t>−</m:t>
                      </m:r>
                      <m:r>
                        <a:rPr lang="tr-TR" i="1">
                          <a:solidFill>
                            <a:schemeClr val="tx1"/>
                          </a:solidFill>
                          <a:latin typeface="Cambria Math" panose="02040503050406030204" pitchFamily="18" charset="0"/>
                        </a:rPr>
                        <m:t>𝜂</m:t>
                      </m:r>
                      <m:sSub>
                        <m:sSubPr>
                          <m:ctrlPr>
                            <a:rPr lang="tr-TR" i="1">
                              <a:solidFill>
                                <a:schemeClr val="tx1"/>
                              </a:solidFill>
                              <a:latin typeface="Cambria Math" panose="02040503050406030204" pitchFamily="18" charset="0"/>
                            </a:rPr>
                          </m:ctrlPr>
                        </m:sSubPr>
                        <m:e>
                          <m:r>
                            <a:rPr lang="tr-TR" i="1">
                              <a:solidFill>
                                <a:schemeClr val="tx1"/>
                              </a:solidFill>
                              <a:latin typeface="Cambria Math" panose="02040503050406030204" pitchFamily="18" charset="0"/>
                            </a:rPr>
                            <m:t>𝜐</m:t>
                          </m:r>
                        </m:e>
                        <m:sub>
                          <m:r>
                            <a:rPr lang="tr-TR" b="0" i="1" smtClean="0">
                              <a:solidFill>
                                <a:schemeClr val="tx1"/>
                              </a:solidFill>
                              <a:latin typeface="Cambria Math" panose="02040503050406030204" pitchFamily="18" charset="0"/>
                            </a:rPr>
                            <m:t>𝑡</m:t>
                          </m:r>
                        </m:sub>
                      </m:sSub>
                    </m:oMath>
                  </m:oMathPara>
                </a14:m>
                <a:endParaRPr lang="tr-TR" dirty="0">
                  <a:solidFill>
                    <a:schemeClr val="tx1"/>
                  </a:solidFill>
                </a:endParaRPr>
              </a:p>
              <a:p>
                <a:endParaRPr lang="tr-TR" dirty="0">
                  <a:solidFill>
                    <a:schemeClr val="tx1"/>
                  </a:solidFill>
                </a:endParaRPr>
              </a:p>
              <a:p>
                <a:r>
                  <a:rPr lang="tr-TR" i="1" dirty="0">
                    <a:solidFill>
                      <a:schemeClr val="tx1"/>
                    </a:solidFill>
                  </a:rPr>
                  <a:t>f : </a:t>
                </a:r>
                <a:r>
                  <a:rPr lang="tr-TR" dirty="0" err="1">
                    <a:solidFill>
                      <a:schemeClr val="tx1"/>
                    </a:solidFill>
                  </a:rPr>
                  <a:t>loss</a:t>
                </a:r>
                <a:r>
                  <a:rPr lang="tr-TR" dirty="0">
                    <a:solidFill>
                      <a:schemeClr val="tx1"/>
                    </a:solidFill>
                  </a:rPr>
                  <a:t> </a:t>
                </a:r>
                <a:r>
                  <a:rPr lang="tr-TR" dirty="0" err="1">
                    <a:solidFill>
                      <a:schemeClr val="tx1"/>
                    </a:solidFill>
                  </a:rPr>
                  <a:t>function</a:t>
                </a:r>
                <a:endParaRPr lang="tr-TR" dirty="0">
                  <a:solidFill>
                    <a:schemeClr val="tx1"/>
                  </a:solidFill>
                </a:endParaRPr>
              </a:p>
              <a:p>
                <a14:m>
                  <m:oMath xmlns:m="http://schemas.openxmlformats.org/officeDocument/2006/math">
                    <m:r>
                      <a:rPr lang="tr-TR" i="1">
                        <a:solidFill>
                          <a:schemeClr val="tx1"/>
                        </a:solidFill>
                        <a:latin typeface="Cambria Math" panose="02040503050406030204" pitchFamily="18" charset="0"/>
                      </a:rPr>
                      <m:t>𝜂</m:t>
                    </m:r>
                  </m:oMath>
                </a14:m>
                <a:r>
                  <a:rPr lang="tr-TR" dirty="0">
                    <a:solidFill>
                      <a:schemeClr val="tx1"/>
                    </a:solidFill>
                  </a:rPr>
                  <a:t>: initial </a:t>
                </a:r>
                <a:r>
                  <a:rPr lang="tr-TR" dirty="0" err="1">
                    <a:solidFill>
                      <a:schemeClr val="tx1"/>
                    </a:solidFill>
                  </a:rPr>
                  <a:t>learning</a:t>
                </a:r>
                <a:r>
                  <a:rPr lang="tr-TR" dirty="0">
                    <a:solidFill>
                      <a:schemeClr val="tx1"/>
                    </a:solidFill>
                  </a:rPr>
                  <a:t> rate</a:t>
                </a:r>
              </a:p>
              <a:p>
                <a14:m>
                  <m:oMath xmlns:m="http://schemas.openxmlformats.org/officeDocument/2006/math">
                    <m:r>
                      <a:rPr lang="tr-TR" i="1">
                        <a:solidFill>
                          <a:schemeClr val="tx1"/>
                        </a:solidFill>
                        <a:latin typeface="Cambria Math" panose="02040503050406030204" pitchFamily="18" charset="0"/>
                      </a:rPr>
                      <m:t>𝛽</m:t>
                    </m:r>
                  </m:oMath>
                </a14:m>
                <a:r>
                  <a:rPr lang="tr-TR" dirty="0">
                    <a:solidFill>
                      <a:schemeClr val="tx1"/>
                    </a:solidFill>
                  </a:rPr>
                  <a:t>: momentum </a:t>
                </a:r>
                <a:r>
                  <a:rPr lang="tr-TR" dirty="0" err="1">
                    <a:solidFill>
                      <a:schemeClr val="tx1"/>
                    </a:solidFill>
                  </a:rPr>
                  <a:t>parameter</a:t>
                </a:r>
                <a:endParaRPr lang="tr-TR" dirty="0">
                  <a:solidFill>
                    <a:schemeClr val="tx1"/>
                  </a:solidFill>
                </a:endParaRPr>
              </a:p>
            </p:txBody>
          </p:sp>
        </mc:Choice>
        <mc:Fallback xmlns="">
          <p:sp>
            <p:nvSpPr>
              <p:cNvPr id="5" name="Dikdörtgen 2">
                <a:extLst>
                  <a:ext uri="{FF2B5EF4-FFF2-40B4-BE49-F238E27FC236}">
                    <a16:creationId xmlns:a16="http://schemas.microsoft.com/office/drawing/2014/main" id="{8CF33366-BCDF-784A-A033-327D5F5FB8A2}"/>
                  </a:ext>
                </a:extLst>
              </p:cNvPr>
              <p:cNvSpPr>
                <a:spLocks noRot="1" noChangeAspect="1" noMove="1" noResize="1" noEditPoints="1" noAdjustHandles="1" noChangeArrowheads="1" noChangeShapeType="1" noTextEdit="1"/>
              </p:cNvSpPr>
              <p:nvPr/>
            </p:nvSpPr>
            <p:spPr>
              <a:xfrm>
                <a:off x="4874119" y="3204251"/>
                <a:ext cx="2595198" cy="2308324"/>
              </a:xfrm>
              <a:prstGeom prst="rect">
                <a:avLst/>
              </a:prstGeom>
              <a:blipFill>
                <a:blip r:embed="rId3"/>
                <a:stretch>
                  <a:fillRect l="-1942" r="-971" b="-3279"/>
                </a:stretch>
              </a:blipFill>
              <a:ln w="12700">
                <a:solidFill>
                  <a:schemeClr val="accent1">
                    <a:lumMod val="5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Dikdörtgen 3">
                <a:extLst>
                  <a:ext uri="{FF2B5EF4-FFF2-40B4-BE49-F238E27FC236}">
                    <a16:creationId xmlns:a16="http://schemas.microsoft.com/office/drawing/2014/main" id="{0A74C703-A163-764E-B52B-B10C794E1778}"/>
                  </a:ext>
                </a:extLst>
              </p:cNvPr>
              <p:cNvSpPr/>
              <p:nvPr/>
            </p:nvSpPr>
            <p:spPr>
              <a:xfrm>
                <a:off x="7848985" y="3204251"/>
                <a:ext cx="3821495" cy="3279424"/>
              </a:xfrm>
              <a:prstGeom prst="rect">
                <a:avLst/>
              </a:prstGeom>
              <a:ln w="12700">
                <a:solidFill>
                  <a:schemeClr val="accent1">
                    <a:lumMod val="50000"/>
                  </a:schemeClr>
                </a:solidFill>
              </a:ln>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tr-TR" i="1" smtClean="0">
                              <a:solidFill>
                                <a:schemeClr val="tx1"/>
                              </a:solidFill>
                              <a:latin typeface="Cambria Math" panose="02040503050406030204" pitchFamily="18" charset="0"/>
                            </a:rPr>
                          </m:ctrlPr>
                        </m:sSubPr>
                        <m:e>
                          <m:r>
                            <a:rPr lang="tr-TR" i="1">
                              <a:solidFill>
                                <a:schemeClr val="tx1"/>
                              </a:solidFill>
                              <a:latin typeface="Cambria Math" panose="02040503050406030204" pitchFamily="18" charset="0"/>
                            </a:rPr>
                            <m:t>𝑔</m:t>
                          </m:r>
                        </m:e>
                        <m:sub>
                          <m:r>
                            <a:rPr lang="tr-TR" i="1">
                              <a:solidFill>
                                <a:schemeClr val="tx1"/>
                              </a:solidFill>
                              <a:latin typeface="Cambria Math" panose="02040503050406030204" pitchFamily="18" charset="0"/>
                            </a:rPr>
                            <m:t>𝑡</m:t>
                          </m:r>
                        </m:sub>
                      </m:sSub>
                      <m:r>
                        <a:rPr lang="tr-TR" i="1">
                          <a:solidFill>
                            <a:schemeClr val="tx1"/>
                          </a:solidFill>
                          <a:latin typeface="Cambria Math" panose="02040503050406030204" pitchFamily="18" charset="0"/>
                        </a:rPr>
                        <m:t>=</m:t>
                      </m:r>
                      <m:sSub>
                        <m:sSubPr>
                          <m:ctrlPr>
                            <a:rPr lang="tr-TR" i="1">
                              <a:solidFill>
                                <a:schemeClr val="tx1"/>
                              </a:solidFill>
                              <a:latin typeface="Cambria Math" panose="02040503050406030204" pitchFamily="18" charset="0"/>
                              <a:ea typeface="Cambria Math" panose="02040503050406030204" pitchFamily="18" charset="0"/>
                            </a:rPr>
                          </m:ctrlPr>
                        </m:sSubPr>
                        <m:e>
                          <m:r>
                            <m:rPr>
                              <m:sty m:val="p"/>
                            </m:rPr>
                            <a:rPr lang="tr-TR" i="1">
                              <a:solidFill>
                                <a:schemeClr val="tx1"/>
                              </a:solidFill>
                              <a:latin typeface="Cambria Math" panose="02040503050406030204" pitchFamily="18" charset="0"/>
                              <a:ea typeface="Cambria Math" panose="02040503050406030204" pitchFamily="18" charset="0"/>
                            </a:rPr>
                            <m:t>∇</m:t>
                          </m:r>
                        </m:e>
                        <m:sub>
                          <m:r>
                            <a:rPr lang="tr-TR" i="1">
                              <a:solidFill>
                                <a:schemeClr val="tx1"/>
                              </a:solidFill>
                              <a:latin typeface="Cambria Math" panose="02040503050406030204" pitchFamily="18" charset="0"/>
                              <a:ea typeface="Cambria Math" panose="02040503050406030204" pitchFamily="18" charset="0"/>
                            </a:rPr>
                            <m:t>𝜃</m:t>
                          </m:r>
                        </m:sub>
                      </m:sSub>
                      <m:sSub>
                        <m:sSubPr>
                          <m:ctrlPr>
                            <a:rPr lang="tr-TR" i="1">
                              <a:solidFill>
                                <a:schemeClr val="tx1"/>
                              </a:solidFill>
                              <a:latin typeface="Cambria Math" panose="02040503050406030204" pitchFamily="18" charset="0"/>
                              <a:ea typeface="Cambria Math" panose="02040503050406030204" pitchFamily="18" charset="0"/>
                            </a:rPr>
                          </m:ctrlPr>
                        </m:sSubPr>
                        <m:e>
                          <m:r>
                            <a:rPr lang="tr-TR" i="1">
                              <a:solidFill>
                                <a:schemeClr val="tx1"/>
                              </a:solidFill>
                              <a:latin typeface="Cambria Math" panose="02040503050406030204" pitchFamily="18" charset="0"/>
                              <a:ea typeface="Cambria Math" panose="02040503050406030204" pitchFamily="18" charset="0"/>
                            </a:rPr>
                            <m:t>𝑓</m:t>
                          </m:r>
                        </m:e>
                        <m:sub>
                          <m:r>
                            <a:rPr lang="tr-TR" i="1">
                              <a:solidFill>
                                <a:schemeClr val="tx1"/>
                              </a:solidFill>
                              <a:latin typeface="Cambria Math" panose="02040503050406030204" pitchFamily="18" charset="0"/>
                              <a:ea typeface="Cambria Math" panose="02040503050406030204" pitchFamily="18" charset="0"/>
                            </a:rPr>
                            <m:t>𝑡</m:t>
                          </m:r>
                        </m:sub>
                      </m:sSub>
                      <m:r>
                        <a:rPr lang="tr-TR" i="1">
                          <a:solidFill>
                            <a:schemeClr val="tx1"/>
                          </a:solidFill>
                          <a:latin typeface="Cambria Math" panose="02040503050406030204" pitchFamily="18" charset="0"/>
                          <a:ea typeface="Cambria Math" panose="02040503050406030204" pitchFamily="18" charset="0"/>
                        </a:rPr>
                        <m:t>(</m:t>
                      </m:r>
                      <m:sSub>
                        <m:sSubPr>
                          <m:ctrlPr>
                            <a:rPr lang="tr-TR" i="1">
                              <a:solidFill>
                                <a:schemeClr val="tx1"/>
                              </a:solidFill>
                              <a:latin typeface="Cambria Math" panose="02040503050406030204" pitchFamily="18" charset="0"/>
                              <a:ea typeface="Cambria Math" panose="02040503050406030204" pitchFamily="18" charset="0"/>
                            </a:rPr>
                          </m:ctrlPr>
                        </m:sSubPr>
                        <m:e>
                          <m:r>
                            <a:rPr lang="tr-TR" i="1">
                              <a:solidFill>
                                <a:schemeClr val="tx1"/>
                              </a:solidFill>
                              <a:latin typeface="Cambria Math" panose="02040503050406030204" pitchFamily="18" charset="0"/>
                              <a:ea typeface="Cambria Math" panose="02040503050406030204" pitchFamily="18" charset="0"/>
                            </a:rPr>
                            <m:t>𝜃</m:t>
                          </m:r>
                        </m:e>
                        <m:sub>
                          <m:r>
                            <a:rPr lang="tr-TR" i="1">
                              <a:solidFill>
                                <a:schemeClr val="tx1"/>
                              </a:solidFill>
                              <a:latin typeface="Cambria Math" panose="02040503050406030204" pitchFamily="18" charset="0"/>
                              <a:ea typeface="Cambria Math" panose="02040503050406030204" pitchFamily="18" charset="0"/>
                            </a:rPr>
                            <m:t>𝑡</m:t>
                          </m:r>
                          <m:r>
                            <a:rPr lang="tr-TR" i="1">
                              <a:solidFill>
                                <a:schemeClr val="tx1"/>
                              </a:solidFill>
                              <a:latin typeface="Cambria Math" panose="02040503050406030204" pitchFamily="18" charset="0"/>
                              <a:ea typeface="Cambria Math" panose="02040503050406030204" pitchFamily="18" charset="0"/>
                            </a:rPr>
                            <m:t>−1</m:t>
                          </m:r>
                        </m:sub>
                      </m:sSub>
                      <m:r>
                        <a:rPr lang="tr-TR" i="1">
                          <a:solidFill>
                            <a:schemeClr val="tx1"/>
                          </a:solidFill>
                          <a:latin typeface="Cambria Math" panose="02040503050406030204" pitchFamily="18" charset="0"/>
                          <a:ea typeface="Cambria Math" panose="02040503050406030204" pitchFamily="18" charset="0"/>
                        </a:rPr>
                        <m:t>)</m:t>
                      </m:r>
                    </m:oMath>
                  </m:oMathPara>
                </a14:m>
                <a:endParaRPr lang="tr-TR" i="1" dirty="0">
                  <a:solidFill>
                    <a:schemeClr val="tx1"/>
                  </a:solidFill>
                </a:endParaRPr>
              </a:p>
              <a:p>
                <a:pPr/>
                <a14:m>
                  <m:oMathPara xmlns:m="http://schemas.openxmlformats.org/officeDocument/2006/math">
                    <m:oMathParaPr>
                      <m:jc m:val="centerGroup"/>
                    </m:oMathParaPr>
                    <m:oMath xmlns:m="http://schemas.openxmlformats.org/officeDocument/2006/math">
                      <m:sSub>
                        <m:sSubPr>
                          <m:ctrlPr>
                            <a:rPr lang="tr-TR" i="1" smtClean="0">
                              <a:solidFill>
                                <a:schemeClr val="tx1"/>
                              </a:solidFill>
                              <a:latin typeface="Cambria Math" panose="02040503050406030204" pitchFamily="18" charset="0"/>
                            </a:rPr>
                          </m:ctrlPr>
                        </m:sSubPr>
                        <m:e>
                          <m:r>
                            <a:rPr lang="tr-TR" i="1">
                              <a:solidFill>
                                <a:schemeClr val="tx1"/>
                              </a:solidFill>
                              <a:latin typeface="Cambria Math" panose="02040503050406030204" pitchFamily="18" charset="0"/>
                            </a:rPr>
                            <m:t>𝑚</m:t>
                          </m:r>
                        </m:e>
                        <m:sub>
                          <m:r>
                            <a:rPr lang="tr-TR" i="1">
                              <a:solidFill>
                                <a:schemeClr val="tx1"/>
                              </a:solidFill>
                              <a:latin typeface="Cambria Math" panose="02040503050406030204" pitchFamily="18" charset="0"/>
                            </a:rPr>
                            <m:t>𝑡</m:t>
                          </m:r>
                        </m:sub>
                      </m:sSub>
                      <m:r>
                        <a:rPr lang="tr-TR" i="1">
                          <a:solidFill>
                            <a:schemeClr val="tx1"/>
                          </a:solidFill>
                          <a:latin typeface="Cambria Math" panose="02040503050406030204" pitchFamily="18" charset="0"/>
                        </a:rPr>
                        <m:t>=</m:t>
                      </m:r>
                      <m:sSub>
                        <m:sSubPr>
                          <m:ctrlPr>
                            <a:rPr lang="tr-TR" i="1">
                              <a:solidFill>
                                <a:schemeClr val="tx1"/>
                              </a:solidFill>
                              <a:latin typeface="Cambria Math" panose="02040503050406030204" pitchFamily="18" charset="0"/>
                            </a:rPr>
                          </m:ctrlPr>
                        </m:sSubPr>
                        <m:e>
                          <m:r>
                            <a:rPr lang="tr-TR" i="1">
                              <a:solidFill>
                                <a:schemeClr val="tx1"/>
                              </a:solidFill>
                              <a:latin typeface="Cambria Math" panose="02040503050406030204" pitchFamily="18" charset="0"/>
                            </a:rPr>
                            <m:t>𝛽</m:t>
                          </m:r>
                        </m:e>
                        <m:sub>
                          <m:r>
                            <a:rPr lang="tr-TR" i="1">
                              <a:solidFill>
                                <a:schemeClr val="tx1"/>
                              </a:solidFill>
                              <a:latin typeface="Cambria Math" panose="02040503050406030204" pitchFamily="18" charset="0"/>
                            </a:rPr>
                            <m:t>1</m:t>
                          </m:r>
                        </m:sub>
                      </m:sSub>
                      <m:sSub>
                        <m:sSubPr>
                          <m:ctrlPr>
                            <a:rPr lang="tr-TR" i="1">
                              <a:solidFill>
                                <a:schemeClr val="tx1"/>
                              </a:solidFill>
                              <a:latin typeface="Cambria Math" panose="02040503050406030204" pitchFamily="18" charset="0"/>
                            </a:rPr>
                          </m:ctrlPr>
                        </m:sSubPr>
                        <m:e>
                          <m:r>
                            <a:rPr lang="tr-TR" i="1">
                              <a:solidFill>
                                <a:schemeClr val="tx1"/>
                              </a:solidFill>
                              <a:latin typeface="Cambria Math" panose="02040503050406030204" pitchFamily="18" charset="0"/>
                            </a:rPr>
                            <m:t>𝑚</m:t>
                          </m:r>
                        </m:e>
                        <m:sub>
                          <m:r>
                            <a:rPr lang="tr-TR" i="1">
                              <a:solidFill>
                                <a:schemeClr val="tx1"/>
                              </a:solidFill>
                              <a:latin typeface="Cambria Math" panose="02040503050406030204" pitchFamily="18" charset="0"/>
                            </a:rPr>
                            <m:t>𝑡</m:t>
                          </m:r>
                          <m:r>
                            <a:rPr lang="tr-TR" i="1">
                              <a:solidFill>
                                <a:schemeClr val="tx1"/>
                              </a:solidFill>
                              <a:latin typeface="Cambria Math" panose="02040503050406030204" pitchFamily="18" charset="0"/>
                            </a:rPr>
                            <m:t>−1</m:t>
                          </m:r>
                        </m:sub>
                      </m:sSub>
                      <m:r>
                        <a:rPr lang="tr-TR" i="1">
                          <a:solidFill>
                            <a:schemeClr val="tx1"/>
                          </a:solidFill>
                          <a:latin typeface="Cambria Math" panose="02040503050406030204" pitchFamily="18" charset="0"/>
                        </a:rPr>
                        <m:t>+(1−</m:t>
                      </m:r>
                      <m:sSub>
                        <m:sSubPr>
                          <m:ctrlPr>
                            <a:rPr lang="tr-TR" i="1">
                              <a:solidFill>
                                <a:schemeClr val="tx1"/>
                              </a:solidFill>
                              <a:latin typeface="Cambria Math" panose="02040503050406030204" pitchFamily="18" charset="0"/>
                            </a:rPr>
                          </m:ctrlPr>
                        </m:sSubPr>
                        <m:e>
                          <m:r>
                            <a:rPr lang="tr-TR" i="1">
                              <a:solidFill>
                                <a:schemeClr val="tx1"/>
                              </a:solidFill>
                              <a:latin typeface="Cambria Math" panose="02040503050406030204" pitchFamily="18" charset="0"/>
                            </a:rPr>
                            <m:t>𝛽</m:t>
                          </m:r>
                        </m:e>
                        <m:sub>
                          <m:r>
                            <a:rPr lang="tr-TR" i="1">
                              <a:solidFill>
                                <a:schemeClr val="tx1"/>
                              </a:solidFill>
                              <a:latin typeface="Cambria Math" panose="02040503050406030204" pitchFamily="18" charset="0"/>
                            </a:rPr>
                            <m:t>1</m:t>
                          </m:r>
                        </m:sub>
                      </m:sSub>
                      <m:r>
                        <a:rPr lang="tr-TR" i="1">
                          <a:solidFill>
                            <a:schemeClr val="tx1"/>
                          </a:solidFill>
                          <a:latin typeface="Cambria Math" panose="02040503050406030204" pitchFamily="18" charset="0"/>
                        </a:rPr>
                        <m:t>)</m:t>
                      </m:r>
                      <m:sSub>
                        <m:sSubPr>
                          <m:ctrlPr>
                            <a:rPr lang="tr-TR" i="1">
                              <a:solidFill>
                                <a:schemeClr val="tx1"/>
                              </a:solidFill>
                              <a:latin typeface="Cambria Math" panose="02040503050406030204" pitchFamily="18" charset="0"/>
                            </a:rPr>
                          </m:ctrlPr>
                        </m:sSubPr>
                        <m:e>
                          <m:r>
                            <a:rPr lang="tr-TR" i="1">
                              <a:solidFill>
                                <a:schemeClr val="tx1"/>
                              </a:solidFill>
                              <a:latin typeface="Cambria Math" panose="02040503050406030204" pitchFamily="18" charset="0"/>
                            </a:rPr>
                            <m:t>𝑔</m:t>
                          </m:r>
                        </m:e>
                        <m:sub>
                          <m:r>
                            <a:rPr lang="tr-TR" i="1">
                              <a:solidFill>
                                <a:schemeClr val="tx1"/>
                              </a:solidFill>
                              <a:latin typeface="Cambria Math" panose="02040503050406030204" pitchFamily="18" charset="0"/>
                            </a:rPr>
                            <m:t>𝑡</m:t>
                          </m:r>
                        </m:sub>
                      </m:sSub>
                    </m:oMath>
                  </m:oMathPara>
                </a14:m>
                <a:endParaRPr lang="tr-TR" i="1" dirty="0">
                  <a:solidFill>
                    <a:schemeClr val="tx1"/>
                  </a:solidFill>
                </a:endParaRPr>
              </a:p>
              <a:p>
                <a:pPr/>
                <a14:m>
                  <m:oMathPara xmlns:m="http://schemas.openxmlformats.org/officeDocument/2006/math">
                    <m:oMathParaPr>
                      <m:jc m:val="centerGroup"/>
                    </m:oMathParaPr>
                    <m:oMath xmlns:m="http://schemas.openxmlformats.org/officeDocument/2006/math">
                      <m:sSub>
                        <m:sSubPr>
                          <m:ctrlPr>
                            <a:rPr lang="tr-TR" i="1" smtClean="0">
                              <a:solidFill>
                                <a:schemeClr val="tx1"/>
                              </a:solidFill>
                              <a:latin typeface="Cambria Math" panose="02040503050406030204" pitchFamily="18" charset="0"/>
                            </a:rPr>
                          </m:ctrlPr>
                        </m:sSubPr>
                        <m:e>
                          <m:r>
                            <a:rPr lang="tr-TR" i="1">
                              <a:solidFill>
                                <a:schemeClr val="tx1"/>
                              </a:solidFill>
                              <a:latin typeface="Cambria Math" panose="02040503050406030204" pitchFamily="18" charset="0"/>
                            </a:rPr>
                            <m:t>𝜐</m:t>
                          </m:r>
                        </m:e>
                        <m:sub>
                          <m:r>
                            <a:rPr lang="tr-TR" i="1">
                              <a:solidFill>
                                <a:schemeClr val="tx1"/>
                              </a:solidFill>
                              <a:latin typeface="Cambria Math" panose="02040503050406030204" pitchFamily="18" charset="0"/>
                            </a:rPr>
                            <m:t>𝑡</m:t>
                          </m:r>
                        </m:sub>
                      </m:sSub>
                      <m:r>
                        <a:rPr lang="tr-TR" i="1">
                          <a:solidFill>
                            <a:schemeClr val="tx1"/>
                          </a:solidFill>
                          <a:latin typeface="Cambria Math" panose="02040503050406030204" pitchFamily="18" charset="0"/>
                        </a:rPr>
                        <m:t>=</m:t>
                      </m:r>
                      <m:sSub>
                        <m:sSubPr>
                          <m:ctrlPr>
                            <a:rPr lang="tr-TR" i="1">
                              <a:solidFill>
                                <a:schemeClr val="tx1"/>
                              </a:solidFill>
                              <a:latin typeface="Cambria Math" panose="02040503050406030204" pitchFamily="18" charset="0"/>
                            </a:rPr>
                          </m:ctrlPr>
                        </m:sSubPr>
                        <m:e>
                          <m:r>
                            <a:rPr lang="tr-TR" i="1">
                              <a:solidFill>
                                <a:schemeClr val="tx1"/>
                              </a:solidFill>
                              <a:latin typeface="Cambria Math" panose="02040503050406030204" pitchFamily="18" charset="0"/>
                            </a:rPr>
                            <m:t>𝛽</m:t>
                          </m:r>
                        </m:e>
                        <m:sub>
                          <m:r>
                            <a:rPr lang="tr-TR" i="1">
                              <a:solidFill>
                                <a:schemeClr val="tx1"/>
                              </a:solidFill>
                              <a:latin typeface="Cambria Math" panose="02040503050406030204" pitchFamily="18" charset="0"/>
                            </a:rPr>
                            <m:t>2</m:t>
                          </m:r>
                        </m:sub>
                      </m:sSub>
                      <m:sSub>
                        <m:sSubPr>
                          <m:ctrlPr>
                            <a:rPr lang="tr-TR" i="1">
                              <a:solidFill>
                                <a:schemeClr val="tx1"/>
                              </a:solidFill>
                              <a:latin typeface="Cambria Math" panose="02040503050406030204" pitchFamily="18" charset="0"/>
                            </a:rPr>
                          </m:ctrlPr>
                        </m:sSubPr>
                        <m:e>
                          <m:r>
                            <a:rPr lang="tr-TR" i="1">
                              <a:solidFill>
                                <a:schemeClr val="tx1"/>
                              </a:solidFill>
                              <a:latin typeface="Cambria Math" panose="02040503050406030204" pitchFamily="18" charset="0"/>
                            </a:rPr>
                            <m:t>𝜐</m:t>
                          </m:r>
                        </m:e>
                        <m:sub>
                          <m:r>
                            <a:rPr lang="tr-TR" i="1">
                              <a:solidFill>
                                <a:schemeClr val="tx1"/>
                              </a:solidFill>
                              <a:latin typeface="Cambria Math" panose="02040503050406030204" pitchFamily="18" charset="0"/>
                            </a:rPr>
                            <m:t>𝑡</m:t>
                          </m:r>
                          <m:r>
                            <a:rPr lang="tr-TR" i="1">
                              <a:solidFill>
                                <a:schemeClr val="tx1"/>
                              </a:solidFill>
                              <a:latin typeface="Cambria Math" panose="02040503050406030204" pitchFamily="18" charset="0"/>
                            </a:rPr>
                            <m:t>−1</m:t>
                          </m:r>
                        </m:sub>
                      </m:sSub>
                      <m:r>
                        <a:rPr lang="tr-TR" i="1">
                          <a:solidFill>
                            <a:schemeClr val="tx1"/>
                          </a:solidFill>
                          <a:latin typeface="Cambria Math" panose="02040503050406030204" pitchFamily="18" charset="0"/>
                        </a:rPr>
                        <m:t>+(1−</m:t>
                      </m:r>
                      <m:sSub>
                        <m:sSubPr>
                          <m:ctrlPr>
                            <a:rPr lang="tr-TR" i="1">
                              <a:solidFill>
                                <a:schemeClr val="tx1"/>
                              </a:solidFill>
                              <a:latin typeface="Cambria Math" panose="02040503050406030204" pitchFamily="18" charset="0"/>
                            </a:rPr>
                          </m:ctrlPr>
                        </m:sSubPr>
                        <m:e>
                          <m:r>
                            <a:rPr lang="tr-TR" i="1">
                              <a:solidFill>
                                <a:schemeClr val="tx1"/>
                              </a:solidFill>
                              <a:latin typeface="Cambria Math" panose="02040503050406030204" pitchFamily="18" charset="0"/>
                            </a:rPr>
                            <m:t>𝛽</m:t>
                          </m:r>
                        </m:e>
                        <m:sub>
                          <m:r>
                            <a:rPr lang="tr-TR" i="1">
                              <a:solidFill>
                                <a:schemeClr val="tx1"/>
                              </a:solidFill>
                              <a:latin typeface="Cambria Math" panose="02040503050406030204" pitchFamily="18" charset="0"/>
                            </a:rPr>
                            <m:t>1</m:t>
                          </m:r>
                        </m:sub>
                      </m:sSub>
                      <m:r>
                        <a:rPr lang="tr-TR" i="1">
                          <a:solidFill>
                            <a:schemeClr val="tx1"/>
                          </a:solidFill>
                          <a:latin typeface="Cambria Math" panose="02040503050406030204" pitchFamily="18" charset="0"/>
                        </a:rPr>
                        <m:t>)</m:t>
                      </m:r>
                      <m:sSubSup>
                        <m:sSubSupPr>
                          <m:ctrlPr>
                            <a:rPr lang="tr-TR" i="1">
                              <a:solidFill>
                                <a:schemeClr val="tx1"/>
                              </a:solidFill>
                              <a:latin typeface="Cambria Math" panose="02040503050406030204" pitchFamily="18" charset="0"/>
                            </a:rPr>
                          </m:ctrlPr>
                        </m:sSubSupPr>
                        <m:e>
                          <m:r>
                            <a:rPr lang="tr-TR" i="1">
                              <a:solidFill>
                                <a:schemeClr val="tx1"/>
                              </a:solidFill>
                              <a:latin typeface="Cambria Math" panose="02040503050406030204" pitchFamily="18" charset="0"/>
                            </a:rPr>
                            <m:t>𝑔</m:t>
                          </m:r>
                        </m:e>
                        <m:sub>
                          <m:r>
                            <a:rPr lang="tr-TR" i="1">
                              <a:solidFill>
                                <a:schemeClr val="tx1"/>
                              </a:solidFill>
                              <a:latin typeface="Cambria Math" panose="02040503050406030204" pitchFamily="18" charset="0"/>
                            </a:rPr>
                            <m:t>𝑡</m:t>
                          </m:r>
                        </m:sub>
                        <m:sup>
                          <m:r>
                            <a:rPr lang="tr-TR" i="1">
                              <a:solidFill>
                                <a:schemeClr val="tx1"/>
                              </a:solidFill>
                              <a:latin typeface="Cambria Math" panose="02040503050406030204" pitchFamily="18" charset="0"/>
                            </a:rPr>
                            <m:t>2</m:t>
                          </m:r>
                        </m:sup>
                      </m:sSubSup>
                    </m:oMath>
                  </m:oMathPara>
                </a14:m>
                <a:endParaRPr lang="tr-TR" dirty="0">
                  <a:solidFill>
                    <a:schemeClr val="tx1"/>
                  </a:solidFill>
                </a:endParaRPr>
              </a:p>
              <a:p>
                <a:pPr/>
                <a14:m>
                  <m:oMathPara xmlns:m="http://schemas.openxmlformats.org/officeDocument/2006/math">
                    <m:oMathParaPr>
                      <m:jc m:val="centerGroup"/>
                    </m:oMathParaPr>
                    <m:oMath xmlns:m="http://schemas.openxmlformats.org/officeDocument/2006/math">
                      <m:sSub>
                        <m:sSubPr>
                          <m:ctrlPr>
                            <a:rPr lang="tr-TR" i="1">
                              <a:solidFill>
                                <a:schemeClr val="tx1"/>
                              </a:solidFill>
                              <a:latin typeface="Cambria Math" panose="02040503050406030204" pitchFamily="18" charset="0"/>
                            </a:rPr>
                          </m:ctrlPr>
                        </m:sSubPr>
                        <m:e>
                          <m:acc>
                            <m:accPr>
                              <m:chr m:val="̂"/>
                              <m:ctrlPr>
                                <a:rPr lang="tr-TR" i="1">
                                  <a:solidFill>
                                    <a:schemeClr val="tx1"/>
                                  </a:solidFill>
                                  <a:latin typeface="Cambria Math" panose="02040503050406030204" pitchFamily="18" charset="0"/>
                                </a:rPr>
                              </m:ctrlPr>
                            </m:accPr>
                            <m:e>
                              <m:r>
                                <a:rPr lang="tr-TR" i="1">
                                  <a:solidFill>
                                    <a:schemeClr val="tx1"/>
                                  </a:solidFill>
                                  <a:latin typeface="Cambria Math" panose="02040503050406030204" pitchFamily="18" charset="0"/>
                                </a:rPr>
                                <m:t>𝜐</m:t>
                              </m:r>
                            </m:e>
                          </m:acc>
                        </m:e>
                        <m:sub>
                          <m:r>
                            <a:rPr lang="tr-TR" i="1">
                              <a:solidFill>
                                <a:schemeClr val="tx1"/>
                              </a:solidFill>
                              <a:latin typeface="Cambria Math" panose="02040503050406030204" pitchFamily="18" charset="0"/>
                            </a:rPr>
                            <m:t>𝑡</m:t>
                          </m:r>
                        </m:sub>
                      </m:sSub>
                      <m:r>
                        <a:rPr lang="tr-TR" b="0" i="1" smtClean="0">
                          <a:solidFill>
                            <a:schemeClr val="tx1"/>
                          </a:solidFill>
                          <a:latin typeface="Cambria Math" panose="02040503050406030204" pitchFamily="18" charset="0"/>
                        </a:rPr>
                        <m:t>=</m:t>
                      </m:r>
                      <m:func>
                        <m:funcPr>
                          <m:ctrlPr>
                            <a:rPr lang="tr-TR" b="0" i="1" smtClean="0">
                              <a:solidFill>
                                <a:schemeClr val="tx1"/>
                              </a:solidFill>
                              <a:latin typeface="Cambria Math" panose="02040503050406030204" pitchFamily="18" charset="0"/>
                            </a:rPr>
                          </m:ctrlPr>
                        </m:funcPr>
                        <m:fName>
                          <m:r>
                            <m:rPr>
                              <m:sty m:val="p"/>
                            </m:rPr>
                            <a:rPr lang="tr-TR" b="0" i="0" smtClean="0">
                              <a:solidFill>
                                <a:schemeClr val="tx1"/>
                              </a:solidFill>
                              <a:latin typeface="Cambria Math" panose="02040503050406030204" pitchFamily="18" charset="0"/>
                            </a:rPr>
                            <m:t>max</m:t>
                          </m:r>
                        </m:fName>
                        <m:e>
                          <m:r>
                            <a:rPr lang="tr-TR" i="1">
                              <a:latin typeface="Cambria Math" panose="02040503050406030204" pitchFamily="18" charset="0"/>
                            </a:rPr>
                            <m:t>(</m:t>
                          </m:r>
                          <m:sSub>
                            <m:sSubPr>
                              <m:ctrlPr>
                                <a:rPr lang="tr-TR" i="1">
                                  <a:latin typeface="Cambria Math" panose="02040503050406030204" pitchFamily="18" charset="0"/>
                                </a:rPr>
                              </m:ctrlPr>
                            </m:sSubPr>
                            <m:e>
                              <m:acc>
                                <m:accPr>
                                  <m:chr m:val="̂"/>
                                  <m:ctrlPr>
                                    <a:rPr lang="tr-TR" i="1">
                                      <a:latin typeface="Cambria Math" panose="02040503050406030204" pitchFamily="18" charset="0"/>
                                    </a:rPr>
                                  </m:ctrlPr>
                                </m:accPr>
                                <m:e>
                                  <m:r>
                                    <a:rPr lang="tr-TR" i="1">
                                      <a:latin typeface="Cambria Math" panose="02040503050406030204" pitchFamily="18" charset="0"/>
                                    </a:rPr>
                                    <m:t>𝜐</m:t>
                                  </m:r>
                                </m:e>
                              </m:acc>
                            </m:e>
                            <m:sub>
                              <m:r>
                                <a:rPr lang="tr-TR" i="1">
                                  <a:latin typeface="Cambria Math" panose="02040503050406030204" pitchFamily="18" charset="0"/>
                                </a:rPr>
                                <m:t>𝑡</m:t>
                              </m:r>
                              <m:r>
                                <a:rPr lang="tr-TR">
                                  <a:latin typeface="Cambria Math" panose="02040503050406030204" pitchFamily="18" charset="0"/>
                                </a:rPr>
                                <m:t>−</m:t>
                              </m:r>
                              <m:r>
                                <a:rPr lang="tr-TR" i="1">
                                  <a:latin typeface="Cambria Math" panose="02040503050406030204" pitchFamily="18" charset="0"/>
                                </a:rPr>
                                <m:t>1</m:t>
                              </m:r>
                            </m:sub>
                          </m:sSub>
                          <m:r>
                            <a:rPr lang="tr-TR" i="1">
                              <a:latin typeface="Cambria Math" panose="02040503050406030204" pitchFamily="18" charset="0"/>
                            </a:rPr>
                            <m:t>, </m:t>
                          </m:r>
                          <m:sSub>
                            <m:sSubPr>
                              <m:ctrlPr>
                                <a:rPr lang="tr-TR" i="1">
                                  <a:latin typeface="Cambria Math" panose="02040503050406030204" pitchFamily="18" charset="0"/>
                                </a:rPr>
                              </m:ctrlPr>
                            </m:sSubPr>
                            <m:e>
                              <m:r>
                                <a:rPr lang="tr-TR" i="1">
                                  <a:latin typeface="Cambria Math" panose="02040503050406030204" pitchFamily="18" charset="0"/>
                                </a:rPr>
                                <m:t>𝑣</m:t>
                              </m:r>
                            </m:e>
                            <m:sub>
                              <m:r>
                                <a:rPr lang="tr-TR" i="1">
                                  <a:latin typeface="Cambria Math" panose="02040503050406030204" pitchFamily="18" charset="0"/>
                                </a:rPr>
                                <m:t>𝑡</m:t>
                              </m:r>
                            </m:sub>
                          </m:sSub>
                          <m:r>
                            <a:rPr lang="tr-TR" i="1">
                              <a:latin typeface="Cambria Math" panose="02040503050406030204" pitchFamily="18" charset="0"/>
                            </a:rPr>
                            <m:t>) </m:t>
                          </m:r>
                          <m:r>
                            <m:rPr>
                              <m:nor/>
                            </m:rPr>
                            <a:rPr lang="tr-TR" dirty="0"/>
                            <m:t> </m:t>
                          </m:r>
                        </m:e>
                      </m:func>
                    </m:oMath>
                  </m:oMathPara>
                </a14:m>
                <a:endParaRPr lang="tr-TR" b="0" i="1" dirty="0">
                  <a:solidFill>
                    <a:schemeClr val="tx1"/>
                  </a:solidFill>
                </a:endParaRPr>
              </a:p>
              <a:p>
                <a:endParaRPr lang="tr-TR" i="1" dirty="0">
                  <a:solidFill>
                    <a:schemeClr val="tx1"/>
                  </a:solidFill>
                </a:endParaRPr>
              </a:p>
              <a:p>
                <a14:m>
                  <m:oMath xmlns:m="http://schemas.openxmlformats.org/officeDocument/2006/math">
                    <m:sSub>
                      <m:sSubPr>
                        <m:ctrlPr>
                          <a:rPr lang="tr-TR"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𝜃</m:t>
                        </m:r>
                      </m:e>
                      <m:sub>
                        <m:r>
                          <a:rPr lang="en-US" i="1">
                            <a:solidFill>
                              <a:schemeClr val="tx1"/>
                            </a:solidFill>
                            <a:latin typeface="Cambria Math" panose="02040503050406030204" pitchFamily="18" charset="0"/>
                          </a:rPr>
                          <m:t>𝑡</m:t>
                        </m:r>
                      </m:sub>
                    </m:sSub>
                    <m:r>
                      <a:rPr lang="en-US">
                        <a:solidFill>
                          <a:schemeClr val="tx1"/>
                        </a:solidFill>
                        <a:latin typeface="Cambria Math" panose="02040503050406030204" pitchFamily="18" charset="0"/>
                      </a:rPr>
                      <m:t>=</m:t>
                    </m:r>
                    <m:sSub>
                      <m:sSubPr>
                        <m:ctrlPr>
                          <a:rPr lang="tr-TR"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𝜃</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m:t>
                        </m:r>
                        <m:r>
                          <a:rPr lang="en-US">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𝜂</m:t>
                    </m:r>
                    <m:f>
                      <m:fPr>
                        <m:ctrlPr>
                          <a:rPr lang="tr-TR" i="1">
                            <a:solidFill>
                              <a:schemeClr val="tx1"/>
                            </a:solidFill>
                            <a:latin typeface="Cambria Math" panose="02040503050406030204" pitchFamily="18" charset="0"/>
                          </a:rPr>
                        </m:ctrlPr>
                      </m:fPr>
                      <m:num>
                        <m:f>
                          <m:fPr>
                            <m:type m:val="lin"/>
                            <m:ctrlPr>
                              <a:rPr lang="tr-TR" i="1">
                                <a:solidFill>
                                  <a:schemeClr val="tx1"/>
                                </a:solidFill>
                                <a:latin typeface="Cambria Math" panose="02040503050406030204" pitchFamily="18" charset="0"/>
                              </a:rPr>
                            </m:ctrlPr>
                          </m:fPr>
                          <m:num>
                            <m:sSub>
                              <m:sSubPr>
                                <m:ctrlPr>
                                  <a:rPr lang="tr-TR"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𝑚</m:t>
                                </m:r>
                              </m:e>
                              <m:sub>
                                <m:r>
                                  <a:rPr lang="en-US" i="1">
                                    <a:solidFill>
                                      <a:schemeClr val="tx1"/>
                                    </a:solidFill>
                                    <a:latin typeface="Cambria Math" panose="02040503050406030204" pitchFamily="18" charset="0"/>
                                  </a:rPr>
                                  <m:t>𝑡</m:t>
                                </m:r>
                              </m:sub>
                            </m:sSub>
                          </m:num>
                          <m:den>
                            <m:d>
                              <m:dPr>
                                <m:ctrlPr>
                                  <a:rPr lang="tr-TR"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1 − </m:t>
                                </m:r>
                                <m:sSubSup>
                                  <m:sSubSupPr>
                                    <m:ctrlPr>
                                      <a:rPr lang="tr-TR" i="1">
                                        <a:solidFill>
                                          <a:schemeClr val="tx1"/>
                                        </a:solidFill>
                                        <a:latin typeface="Cambria Math" panose="02040503050406030204" pitchFamily="18" charset="0"/>
                                      </a:rPr>
                                    </m:ctrlPr>
                                  </m:sSubSupPr>
                                  <m:e>
                                    <m:r>
                                      <a:rPr lang="en-US" i="1">
                                        <a:solidFill>
                                          <a:schemeClr val="tx1"/>
                                        </a:solidFill>
                                        <a:latin typeface="Cambria Math" panose="02040503050406030204" pitchFamily="18" charset="0"/>
                                      </a:rPr>
                                      <m:t>𝛽</m:t>
                                    </m:r>
                                  </m:e>
                                  <m:sub>
                                    <m:r>
                                      <a:rPr lang="en-US" i="1">
                                        <a:solidFill>
                                          <a:schemeClr val="tx1"/>
                                        </a:solidFill>
                                        <a:latin typeface="Cambria Math" panose="02040503050406030204" pitchFamily="18" charset="0"/>
                                      </a:rPr>
                                      <m:t>1</m:t>
                                    </m:r>
                                  </m:sub>
                                  <m:sup>
                                    <m:r>
                                      <a:rPr lang="en-US" i="1">
                                        <a:solidFill>
                                          <a:schemeClr val="tx1"/>
                                        </a:solidFill>
                                        <a:latin typeface="Cambria Math" panose="02040503050406030204" pitchFamily="18" charset="0"/>
                                      </a:rPr>
                                      <m:t>𝑡</m:t>
                                    </m:r>
                                  </m:sup>
                                </m:sSubSup>
                              </m:e>
                            </m:d>
                          </m:den>
                        </m:f>
                      </m:num>
                      <m:den>
                        <m:rad>
                          <m:radPr>
                            <m:degHide m:val="on"/>
                            <m:ctrlPr>
                              <a:rPr lang="tr-TR" i="1">
                                <a:solidFill>
                                  <a:schemeClr val="tx1"/>
                                </a:solidFill>
                                <a:latin typeface="Cambria Math" panose="02040503050406030204" pitchFamily="18" charset="0"/>
                              </a:rPr>
                            </m:ctrlPr>
                          </m:radPr>
                          <m:deg/>
                          <m:e>
                            <m:f>
                              <m:fPr>
                                <m:type m:val="lin"/>
                                <m:ctrlPr>
                                  <a:rPr lang="tr-TR" i="1">
                                    <a:solidFill>
                                      <a:schemeClr val="tx1"/>
                                    </a:solidFill>
                                    <a:latin typeface="Cambria Math" panose="02040503050406030204" pitchFamily="18" charset="0"/>
                                  </a:rPr>
                                </m:ctrlPr>
                              </m:fPr>
                              <m:num>
                                <m:sSub>
                                  <m:sSubPr>
                                    <m:ctrlPr>
                                      <a:rPr lang="tr-TR"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𝑡</m:t>
                                    </m:r>
                                  </m:sub>
                                </m:sSub>
                              </m:num>
                              <m:den>
                                <m:d>
                                  <m:dPr>
                                    <m:ctrlPr>
                                      <a:rPr lang="tr-TR"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1 − </m:t>
                                    </m:r>
                                    <m:sSubSup>
                                      <m:sSubSupPr>
                                        <m:ctrlPr>
                                          <a:rPr lang="tr-TR" i="1">
                                            <a:solidFill>
                                              <a:schemeClr val="tx1"/>
                                            </a:solidFill>
                                            <a:latin typeface="Cambria Math" panose="02040503050406030204" pitchFamily="18" charset="0"/>
                                          </a:rPr>
                                        </m:ctrlPr>
                                      </m:sSubSupPr>
                                      <m:e>
                                        <m:r>
                                          <a:rPr lang="en-US" i="1">
                                            <a:solidFill>
                                              <a:schemeClr val="tx1"/>
                                            </a:solidFill>
                                            <a:latin typeface="Cambria Math" panose="02040503050406030204" pitchFamily="18" charset="0"/>
                                          </a:rPr>
                                          <m:t>𝛽</m:t>
                                        </m:r>
                                      </m:e>
                                      <m:sub>
                                        <m:r>
                                          <a:rPr lang="en-US" i="1">
                                            <a:solidFill>
                                              <a:schemeClr val="tx1"/>
                                            </a:solidFill>
                                            <a:latin typeface="Cambria Math" panose="02040503050406030204" pitchFamily="18" charset="0"/>
                                          </a:rPr>
                                          <m:t>2</m:t>
                                        </m:r>
                                      </m:sub>
                                      <m:sup>
                                        <m:r>
                                          <a:rPr lang="en-US" i="1">
                                            <a:solidFill>
                                              <a:schemeClr val="tx1"/>
                                            </a:solidFill>
                                            <a:latin typeface="Cambria Math" panose="02040503050406030204" pitchFamily="18" charset="0"/>
                                          </a:rPr>
                                          <m:t>𝑡</m:t>
                                        </m:r>
                                      </m:sup>
                                    </m:sSubSup>
                                  </m:e>
                                </m:d>
                              </m:den>
                            </m:f>
                          </m:e>
                        </m:ra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𝜖</m:t>
                        </m:r>
                        <m:r>
                          <a:rPr lang="en-US" i="1">
                            <a:solidFill>
                              <a:schemeClr val="tx1"/>
                            </a:solidFill>
                            <a:latin typeface="Cambria Math" panose="02040503050406030204" pitchFamily="18" charset="0"/>
                          </a:rPr>
                          <m:t> </m:t>
                        </m:r>
                      </m:den>
                    </m:f>
                    <m:r>
                      <a:rPr lang="en-US" i="1">
                        <a:solidFill>
                          <a:schemeClr val="tx1"/>
                        </a:solidFill>
                        <a:latin typeface="Cambria Math" panose="02040503050406030204" pitchFamily="18" charset="0"/>
                      </a:rPr>
                      <m:t>+  </m:t>
                    </m:r>
                    <m:r>
                      <a:rPr lang="en-US" i="1">
                        <a:solidFill>
                          <a:schemeClr val="tx1"/>
                        </a:solidFill>
                        <a:latin typeface="Cambria Math" panose="02040503050406030204" pitchFamily="18" charset="0"/>
                      </a:rPr>
                      <m:t>𝑤</m:t>
                    </m:r>
                    <m:sSub>
                      <m:sSubPr>
                        <m:ctrlPr>
                          <a:rPr lang="tr-TR"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𝜃</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oMath>
                </a14:m>
                <a:r>
                  <a:rPr lang="tr-TR" dirty="0">
                    <a:solidFill>
                      <a:schemeClr val="tx1"/>
                    </a:solidFill>
                    <a:effectLst/>
                  </a:rPr>
                  <a:t> </a:t>
                </a:r>
                <a:endParaRPr lang="tr-TR" i="1" dirty="0">
                  <a:solidFill>
                    <a:schemeClr val="tx1"/>
                  </a:solidFill>
                </a:endParaRPr>
              </a:p>
              <a:p>
                <a:r>
                  <a:rPr lang="tr-TR" i="1" dirty="0">
                    <a:solidFill>
                      <a:schemeClr val="tx1"/>
                    </a:solidFill>
                  </a:rPr>
                  <a:t>f : </a:t>
                </a:r>
                <a:r>
                  <a:rPr lang="tr-TR" dirty="0" err="1">
                    <a:solidFill>
                      <a:schemeClr val="tx1"/>
                    </a:solidFill>
                  </a:rPr>
                  <a:t>loss</a:t>
                </a:r>
                <a:r>
                  <a:rPr lang="tr-TR" dirty="0">
                    <a:solidFill>
                      <a:schemeClr val="tx1"/>
                    </a:solidFill>
                  </a:rPr>
                  <a:t> </a:t>
                </a:r>
                <a:r>
                  <a:rPr lang="tr-TR" dirty="0" err="1">
                    <a:solidFill>
                      <a:schemeClr val="tx1"/>
                    </a:solidFill>
                  </a:rPr>
                  <a:t>function</a:t>
                </a:r>
                <a:endParaRPr lang="tr-TR" i="1" dirty="0">
                  <a:solidFill>
                    <a:schemeClr val="tx1"/>
                  </a:solidFill>
                </a:endParaRPr>
              </a:p>
              <a:p>
                <a14:m>
                  <m:oMath xmlns:m="http://schemas.openxmlformats.org/officeDocument/2006/math">
                    <m:r>
                      <a:rPr lang="tr-TR" i="1">
                        <a:solidFill>
                          <a:schemeClr val="tx1"/>
                        </a:solidFill>
                        <a:latin typeface="Cambria Math" panose="02040503050406030204" pitchFamily="18" charset="0"/>
                      </a:rPr>
                      <m:t>𝛼</m:t>
                    </m:r>
                  </m:oMath>
                </a14:m>
                <a:r>
                  <a:rPr lang="tr-TR" dirty="0">
                    <a:solidFill>
                      <a:schemeClr val="tx1"/>
                    </a:solidFill>
                  </a:rPr>
                  <a:t>: </a:t>
                </a:r>
                <a:r>
                  <a:rPr lang="tr-TR" dirty="0" err="1">
                    <a:solidFill>
                      <a:schemeClr val="tx1"/>
                    </a:solidFill>
                  </a:rPr>
                  <a:t>weight</a:t>
                </a:r>
                <a:r>
                  <a:rPr lang="tr-TR" dirty="0">
                    <a:solidFill>
                      <a:schemeClr val="tx1"/>
                    </a:solidFill>
                  </a:rPr>
                  <a:t> </a:t>
                </a:r>
                <a:r>
                  <a:rPr lang="tr-TR" dirty="0" err="1">
                    <a:solidFill>
                      <a:schemeClr val="tx1"/>
                    </a:solidFill>
                  </a:rPr>
                  <a:t>decay</a:t>
                </a:r>
                <a:endParaRPr lang="tr-TR" dirty="0">
                  <a:solidFill>
                    <a:schemeClr val="tx1"/>
                  </a:solidFill>
                </a:endParaRPr>
              </a:p>
              <a:p>
                <a14:m>
                  <m:oMath xmlns:m="http://schemas.openxmlformats.org/officeDocument/2006/math">
                    <m:r>
                      <a:rPr lang="tr-TR" i="1">
                        <a:solidFill>
                          <a:schemeClr val="tx1"/>
                        </a:solidFill>
                        <a:latin typeface="Cambria Math" panose="02040503050406030204" pitchFamily="18" charset="0"/>
                      </a:rPr>
                      <m:t>𝜂</m:t>
                    </m:r>
                  </m:oMath>
                </a14:m>
                <a:r>
                  <a:rPr lang="tr-TR" dirty="0">
                    <a:solidFill>
                      <a:schemeClr val="tx1"/>
                    </a:solidFill>
                  </a:rPr>
                  <a:t>: </a:t>
                </a:r>
                <a:r>
                  <a:rPr lang="tr-TR" dirty="0" err="1">
                    <a:solidFill>
                      <a:schemeClr val="tx1"/>
                    </a:solidFill>
                  </a:rPr>
                  <a:t>initial</a:t>
                </a:r>
                <a:r>
                  <a:rPr lang="tr-TR" dirty="0">
                    <a:solidFill>
                      <a:schemeClr val="tx1"/>
                    </a:solidFill>
                  </a:rPr>
                  <a:t> </a:t>
                </a:r>
                <a:r>
                  <a:rPr lang="tr-TR" dirty="0" err="1">
                    <a:solidFill>
                      <a:schemeClr val="tx1"/>
                    </a:solidFill>
                  </a:rPr>
                  <a:t>learning</a:t>
                </a:r>
                <a:r>
                  <a:rPr lang="tr-TR" dirty="0">
                    <a:solidFill>
                      <a:schemeClr val="tx1"/>
                    </a:solidFill>
                  </a:rPr>
                  <a:t> rate</a:t>
                </a:r>
              </a:p>
              <a:p>
                <a:pPr/>
                <a14:m>
                  <m:oMathPara xmlns:m="http://schemas.openxmlformats.org/officeDocument/2006/math">
                    <m:oMathParaPr>
                      <m:jc m:val="left"/>
                    </m:oMathParaPr>
                    <m:oMath xmlns:m="http://schemas.openxmlformats.org/officeDocument/2006/math">
                      <m:sSub>
                        <m:sSubPr>
                          <m:ctrlPr>
                            <a:rPr lang="tr-TR" i="1">
                              <a:solidFill>
                                <a:schemeClr val="tx1"/>
                              </a:solidFill>
                              <a:latin typeface="Cambria Math" panose="02040503050406030204" pitchFamily="18" charset="0"/>
                            </a:rPr>
                          </m:ctrlPr>
                        </m:sSubPr>
                        <m:e>
                          <m:r>
                            <a:rPr lang="tr-TR" i="1">
                              <a:solidFill>
                                <a:schemeClr val="tx1"/>
                              </a:solidFill>
                              <a:latin typeface="Cambria Math" panose="02040503050406030204" pitchFamily="18" charset="0"/>
                            </a:rPr>
                            <m:t>𝛽</m:t>
                          </m:r>
                        </m:e>
                        <m:sub>
                          <m:r>
                            <a:rPr lang="tr-TR" i="1">
                              <a:solidFill>
                                <a:schemeClr val="tx1"/>
                              </a:solidFill>
                              <a:latin typeface="Cambria Math" panose="02040503050406030204" pitchFamily="18" charset="0"/>
                            </a:rPr>
                            <m:t>1</m:t>
                          </m:r>
                          <m:r>
                            <a:rPr lang="tr-TR" b="0" i="1" smtClean="0">
                              <a:solidFill>
                                <a:schemeClr val="tx1"/>
                              </a:solidFill>
                              <a:latin typeface="Cambria Math" panose="02040503050406030204" pitchFamily="18" charset="0"/>
                            </a:rPr>
                            <m:t>,2</m:t>
                          </m:r>
                        </m:sub>
                      </m:sSub>
                      <m:r>
                        <a:rPr lang="tr-TR" b="0" i="0" smtClean="0">
                          <a:solidFill>
                            <a:schemeClr val="tx1"/>
                          </a:solidFill>
                          <a:latin typeface="Cambria Math" panose="02040503050406030204" pitchFamily="18" charset="0"/>
                        </a:rPr>
                        <m:t>:</m:t>
                      </m:r>
                      <m:r>
                        <m:rPr>
                          <m:sty m:val="p"/>
                        </m:rPr>
                        <a:rPr lang="tr-TR" b="0" i="0" smtClean="0">
                          <a:solidFill>
                            <a:schemeClr val="tx1"/>
                          </a:solidFill>
                          <a:latin typeface="Cambria Math" panose="02040503050406030204" pitchFamily="18" charset="0"/>
                        </a:rPr>
                        <m:t>momentum</m:t>
                      </m:r>
                      <m:r>
                        <a:rPr lang="tr-TR" b="0" i="0" smtClean="0">
                          <a:solidFill>
                            <a:schemeClr val="tx1"/>
                          </a:solidFill>
                          <a:latin typeface="Cambria Math" panose="02040503050406030204" pitchFamily="18" charset="0"/>
                        </a:rPr>
                        <m:t> </m:t>
                      </m:r>
                      <m:r>
                        <m:rPr>
                          <m:sty m:val="p"/>
                        </m:rPr>
                        <a:rPr lang="tr-TR" b="0" i="0" smtClean="0">
                          <a:solidFill>
                            <a:schemeClr val="tx1"/>
                          </a:solidFill>
                          <a:latin typeface="Cambria Math" panose="02040503050406030204" pitchFamily="18" charset="0"/>
                        </a:rPr>
                        <m:t>parameters</m:t>
                      </m:r>
                    </m:oMath>
                  </m:oMathPara>
                </a14:m>
                <a:endParaRPr lang="tr-TR" dirty="0">
                  <a:solidFill>
                    <a:schemeClr val="tx1"/>
                  </a:solidFill>
                </a:endParaRPr>
              </a:p>
            </p:txBody>
          </p:sp>
        </mc:Choice>
        <mc:Fallback xmlns="">
          <p:sp>
            <p:nvSpPr>
              <p:cNvPr id="6" name="Dikdörtgen 3">
                <a:extLst>
                  <a:ext uri="{FF2B5EF4-FFF2-40B4-BE49-F238E27FC236}">
                    <a16:creationId xmlns:a16="http://schemas.microsoft.com/office/drawing/2014/main" id="{0A74C703-A163-764E-B52B-B10C794E1778}"/>
                  </a:ext>
                </a:extLst>
              </p:cNvPr>
              <p:cNvSpPr>
                <a:spLocks noRot="1" noChangeAspect="1" noMove="1" noResize="1" noEditPoints="1" noAdjustHandles="1" noChangeArrowheads="1" noChangeShapeType="1" noTextEdit="1"/>
              </p:cNvSpPr>
              <p:nvPr/>
            </p:nvSpPr>
            <p:spPr>
              <a:xfrm>
                <a:off x="7848985" y="3204251"/>
                <a:ext cx="3821495" cy="3279424"/>
              </a:xfrm>
              <a:prstGeom prst="rect">
                <a:avLst/>
              </a:prstGeom>
              <a:blipFill>
                <a:blip r:embed="rId4"/>
                <a:stretch>
                  <a:fillRect l="-1320" b="-385"/>
                </a:stretch>
              </a:blipFill>
              <a:ln w="12700">
                <a:solidFill>
                  <a:schemeClr val="accent1">
                    <a:lumMod val="50000"/>
                  </a:schemeClr>
                </a:solidFill>
              </a:ln>
            </p:spPr>
            <p:txBody>
              <a:bodyPr/>
              <a:lstStyle/>
              <a:p>
                <a:r>
                  <a:rPr lang="en-US">
                    <a:noFill/>
                  </a:rPr>
                  <a:t> </a:t>
                </a:r>
              </a:p>
            </p:txBody>
          </p:sp>
        </mc:Fallback>
      </mc:AlternateContent>
      <p:sp>
        <p:nvSpPr>
          <p:cNvPr id="8" name="Metin kutusu 6">
            <a:extLst>
              <a:ext uri="{FF2B5EF4-FFF2-40B4-BE49-F238E27FC236}">
                <a16:creationId xmlns:a16="http://schemas.microsoft.com/office/drawing/2014/main" id="{98D9089E-334A-D343-8B39-CF727B3D28F5}"/>
              </a:ext>
            </a:extLst>
          </p:cNvPr>
          <p:cNvSpPr txBox="1"/>
          <p:nvPr/>
        </p:nvSpPr>
        <p:spPr>
          <a:xfrm>
            <a:off x="2151880" y="2642129"/>
            <a:ext cx="734496" cy="369332"/>
          </a:xfrm>
          <a:prstGeom prst="rect">
            <a:avLst/>
          </a:prstGeom>
          <a:noFill/>
        </p:spPr>
        <p:txBody>
          <a:bodyPr wrap="none" rtlCol="0">
            <a:spAutoFit/>
          </a:bodyPr>
          <a:lstStyle/>
          <a:p>
            <a:pPr algn="ctr"/>
            <a:r>
              <a:rPr lang="tr-TR" dirty="0"/>
              <a:t>Adam</a:t>
            </a:r>
          </a:p>
        </p:txBody>
      </p:sp>
      <p:sp>
        <p:nvSpPr>
          <p:cNvPr id="9" name="Metin kutusu 7">
            <a:extLst>
              <a:ext uri="{FF2B5EF4-FFF2-40B4-BE49-F238E27FC236}">
                <a16:creationId xmlns:a16="http://schemas.microsoft.com/office/drawing/2014/main" id="{C84F8FD1-1024-694E-864D-4F7CD36E0E99}"/>
              </a:ext>
            </a:extLst>
          </p:cNvPr>
          <p:cNvSpPr txBox="1"/>
          <p:nvPr/>
        </p:nvSpPr>
        <p:spPr>
          <a:xfrm>
            <a:off x="9289893" y="2640406"/>
            <a:ext cx="939681" cy="369332"/>
          </a:xfrm>
          <a:prstGeom prst="rect">
            <a:avLst/>
          </a:prstGeom>
          <a:noFill/>
        </p:spPr>
        <p:txBody>
          <a:bodyPr wrap="none" rtlCol="0">
            <a:spAutoFit/>
          </a:bodyPr>
          <a:lstStyle/>
          <a:p>
            <a:r>
              <a:rPr lang="tr-TR" dirty="0" err="1"/>
              <a:t>AdamW</a:t>
            </a:r>
            <a:endParaRPr lang="tr-TR" dirty="0"/>
          </a:p>
        </p:txBody>
      </p:sp>
      <p:sp>
        <p:nvSpPr>
          <p:cNvPr id="10" name="Metin kutusu 8">
            <a:extLst>
              <a:ext uri="{FF2B5EF4-FFF2-40B4-BE49-F238E27FC236}">
                <a16:creationId xmlns:a16="http://schemas.microsoft.com/office/drawing/2014/main" id="{82446045-F424-9946-8B1B-18F69BC8190C}"/>
              </a:ext>
            </a:extLst>
          </p:cNvPr>
          <p:cNvSpPr txBox="1"/>
          <p:nvPr/>
        </p:nvSpPr>
        <p:spPr>
          <a:xfrm>
            <a:off x="5121448" y="2651557"/>
            <a:ext cx="2100541" cy="369332"/>
          </a:xfrm>
          <a:prstGeom prst="rect">
            <a:avLst/>
          </a:prstGeom>
          <a:noFill/>
        </p:spPr>
        <p:txBody>
          <a:bodyPr wrap="square" rtlCol="0">
            <a:spAutoFit/>
          </a:bodyPr>
          <a:lstStyle/>
          <a:p>
            <a:pPr algn="ctr"/>
            <a:r>
              <a:rPr lang="tr-TR" dirty="0"/>
              <a:t>SGD Momentum</a:t>
            </a:r>
          </a:p>
        </p:txBody>
      </p:sp>
      <p:pic>
        <p:nvPicPr>
          <p:cNvPr id="12" name="Picture 11">
            <a:extLst>
              <a:ext uri="{FF2B5EF4-FFF2-40B4-BE49-F238E27FC236}">
                <a16:creationId xmlns:a16="http://schemas.microsoft.com/office/drawing/2014/main" id="{96743583-B739-F846-ABEE-7B1DAF6F2E6F}"/>
              </a:ext>
            </a:extLst>
          </p:cNvPr>
          <p:cNvPicPr>
            <a:picLocks noChangeAspect="1"/>
          </p:cNvPicPr>
          <p:nvPr/>
        </p:nvPicPr>
        <p:blipFill>
          <a:blip r:embed="rId5"/>
          <a:stretch>
            <a:fillRect/>
          </a:stretch>
        </p:blipFill>
        <p:spPr>
          <a:xfrm>
            <a:off x="3399859" y="983388"/>
            <a:ext cx="3019426" cy="967335"/>
          </a:xfrm>
          <a:prstGeom prst="rect">
            <a:avLst/>
          </a:prstGeom>
        </p:spPr>
      </p:pic>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29D90188-54BD-2342-A5C3-EE835DB908F8}"/>
                  </a:ext>
                </a:extLst>
              </p:cNvPr>
              <p:cNvSpPr txBox="1"/>
              <p:nvPr/>
            </p:nvSpPr>
            <p:spPr>
              <a:xfrm>
                <a:off x="492369" y="1260087"/>
                <a:ext cx="11164381" cy="1759264"/>
              </a:xfrm>
              <a:prstGeom prst="rect">
                <a:avLst/>
              </a:prstGeom>
              <a:noFill/>
            </p:spPr>
            <p:txBody>
              <a:bodyPr wrap="square" rtlCol="0">
                <a:spAutoFit/>
              </a:bodyPr>
              <a:lstStyle/>
              <a:p>
                <a:pPr marL="285750" indent="-285750">
                  <a:buFont typeface="Arial" panose="020B0604020202020204" pitchFamily="34" charset="0"/>
                  <a:buChar char="•"/>
                </a:pPr>
                <a:r>
                  <a:rPr lang="en-US" b="1" dirty="0"/>
                  <a:t>Cross-Entropy loss function</a:t>
                </a:r>
                <a:r>
                  <a:rPr lang="en-US" dirty="0"/>
                  <a:t>:                                                 (1)</a:t>
                </a:r>
              </a:p>
              <a:p>
                <a:endParaRPr lang="en-US" dirty="0"/>
              </a:p>
              <a:p>
                <a:r>
                  <a:rPr lang="en-US" dirty="0"/>
                  <a:t>where n is the total number of classes, and </a:t>
                </a:r>
                <a14:m>
                  <m:oMath xmlns:m="http://schemas.openxmlformats.org/officeDocument/2006/math">
                    <m:sSub>
                      <m:sSubPr>
                        <m:ctrlPr>
                          <a:rPr lang="tr-TR" b="0" i="1" smtClean="0">
                            <a:latin typeface="Cambria Math" panose="02040503050406030204" pitchFamily="18" charset="0"/>
                          </a:rPr>
                        </m:ctrlPr>
                      </m:sSubPr>
                      <m:e>
                        <m:r>
                          <a:rPr lang="tr-TR" b="0" i="1" smtClean="0">
                            <a:latin typeface="Cambria Math" panose="02040503050406030204" pitchFamily="18" charset="0"/>
                          </a:rPr>
                          <m:t>𝑦</m:t>
                        </m:r>
                      </m:e>
                      <m:sub>
                        <m:r>
                          <a:rPr lang="tr-TR" b="0" i="1" smtClean="0">
                            <a:latin typeface="Cambria Math" panose="02040503050406030204" pitchFamily="18" charset="0"/>
                          </a:rPr>
                          <m:t>𝑖</m:t>
                        </m:r>
                      </m:sub>
                    </m:sSub>
                  </m:oMath>
                </a14:m>
                <a:r>
                  <a:rPr lang="en-US" dirty="0"/>
                  <a:t> is the observed class label and </a:t>
                </a:r>
                <a14:m>
                  <m:oMath xmlns:m="http://schemas.openxmlformats.org/officeDocument/2006/math">
                    <m:sSub>
                      <m:sSubPr>
                        <m:ctrlPr>
                          <a:rPr lang="tr-TR" b="0" i="1" smtClean="0">
                            <a:latin typeface="Cambria Math" panose="02040503050406030204" pitchFamily="18" charset="0"/>
                          </a:rPr>
                        </m:ctrlPr>
                      </m:sSubPr>
                      <m:e>
                        <m:r>
                          <a:rPr lang="tr-TR" b="0" i="1" smtClean="0">
                            <a:latin typeface="Cambria Math" panose="02040503050406030204" pitchFamily="18" charset="0"/>
                          </a:rPr>
                          <m:t>𝑝</m:t>
                        </m:r>
                      </m:e>
                      <m:sub>
                        <m:r>
                          <a:rPr lang="tr-TR" b="0" i="1" smtClean="0">
                            <a:latin typeface="Cambria Math" panose="02040503050406030204" pitchFamily="18" charset="0"/>
                          </a:rPr>
                          <m:t>𝑖</m:t>
                        </m:r>
                      </m:sub>
                    </m:sSub>
                  </m:oMath>
                </a14:m>
                <a:r>
                  <a:rPr lang="en-US" dirty="0"/>
                  <a:t> is the estimated probability, which is a function of weight, </a:t>
                </a:r>
                <a14:m>
                  <m:oMath xmlns:m="http://schemas.openxmlformats.org/officeDocument/2006/math">
                    <m:r>
                      <a:rPr lang="tr-TR" b="0" i="1" smtClean="0">
                        <a:latin typeface="Cambria Math" panose="02040503050406030204" pitchFamily="18" charset="0"/>
                      </a:rPr>
                      <m:t>𝜃</m:t>
                    </m:r>
                  </m:oMath>
                </a14:m>
                <a:r>
                  <a:rPr lang="en-US" dirty="0"/>
                  <a:t>, from the model of interest for the </a:t>
                </a:r>
                <a14:m>
                  <m:oMath xmlns:m="http://schemas.openxmlformats.org/officeDocument/2006/math">
                    <m:sSup>
                      <m:sSupPr>
                        <m:ctrlPr>
                          <a:rPr lang="en-US" i="1" dirty="0" smtClean="0">
                            <a:latin typeface="Cambria Math" panose="02040503050406030204" pitchFamily="18" charset="0"/>
                          </a:rPr>
                        </m:ctrlPr>
                      </m:sSupPr>
                      <m:e>
                        <m:r>
                          <a:rPr lang="en-US" i="1" dirty="0" smtClean="0">
                            <a:latin typeface="Cambria Math" panose="02040503050406030204" pitchFamily="18" charset="0"/>
                          </a:rPr>
                          <m:t>𝑖</m:t>
                        </m:r>
                      </m:e>
                      <m:sup>
                        <m:r>
                          <a:rPr lang="tr-TR" b="0" i="1" dirty="0" smtClean="0">
                            <a:latin typeface="Cambria Math" panose="02040503050406030204" pitchFamily="18" charset="0"/>
                          </a:rPr>
                          <m:t>𝑡h</m:t>
                        </m:r>
                      </m:sup>
                    </m:sSup>
                  </m:oMath>
                </a14:m>
                <a:r>
                  <a:rPr lang="en-US" dirty="0"/>
                  <a:t> class, respectively.</a:t>
                </a:r>
              </a:p>
              <a:p>
                <a:endParaRPr lang="en-US" dirty="0"/>
              </a:p>
              <a:p>
                <a:pPr marL="285750" indent="-285750">
                  <a:buFont typeface="Arial" panose="020B0604020202020204" pitchFamily="34" charset="0"/>
                  <a:buChar char="•"/>
                </a:pPr>
                <a:r>
                  <a:rPr lang="en-US" b="1" dirty="0"/>
                  <a:t>Optimizers</a:t>
                </a:r>
                <a:r>
                  <a:rPr lang="en-US" dirty="0"/>
                  <a:t>:  1)                                                        2)                                                                         3)</a:t>
                </a:r>
              </a:p>
            </p:txBody>
          </p:sp>
        </mc:Choice>
        <mc:Fallback xmlns="">
          <p:sp>
            <p:nvSpPr>
              <p:cNvPr id="11" name="TextBox 10">
                <a:extLst>
                  <a:ext uri="{FF2B5EF4-FFF2-40B4-BE49-F238E27FC236}">
                    <a16:creationId xmlns:a16="http://schemas.microsoft.com/office/drawing/2014/main" id="{29D90188-54BD-2342-A5C3-EE835DB908F8}"/>
                  </a:ext>
                </a:extLst>
              </p:cNvPr>
              <p:cNvSpPr txBox="1">
                <a:spLocks noRot="1" noChangeAspect="1" noMove="1" noResize="1" noEditPoints="1" noAdjustHandles="1" noChangeArrowheads="1" noChangeShapeType="1" noTextEdit="1"/>
              </p:cNvSpPr>
              <p:nvPr/>
            </p:nvSpPr>
            <p:spPr>
              <a:xfrm>
                <a:off x="492369" y="1260087"/>
                <a:ext cx="11164381" cy="1759264"/>
              </a:xfrm>
              <a:prstGeom prst="rect">
                <a:avLst/>
              </a:prstGeom>
              <a:blipFill>
                <a:blip r:embed="rId6"/>
                <a:stretch>
                  <a:fillRect l="-455" t="-2158" r="-682" b="-4317"/>
                </a:stretch>
              </a:blipFill>
            </p:spPr>
            <p:txBody>
              <a:bodyPr/>
              <a:lstStyle/>
              <a:p>
                <a:r>
                  <a:rPr lang="en-US">
                    <a:noFill/>
                  </a:rPr>
                  <a:t> </a:t>
                </a:r>
              </a:p>
            </p:txBody>
          </p:sp>
        </mc:Fallback>
      </mc:AlternateContent>
    </p:spTree>
    <p:extLst>
      <p:ext uri="{BB962C8B-B14F-4D97-AF65-F5344CB8AC3E}">
        <p14:creationId xmlns:p14="http://schemas.microsoft.com/office/powerpoint/2010/main" val="1541065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5D9A3A5-6FE1-2F4D-96A4-C8600F3B0A0D}"/>
              </a:ext>
            </a:extLst>
          </p:cNvPr>
          <p:cNvSpPr txBox="1"/>
          <p:nvPr/>
        </p:nvSpPr>
        <p:spPr>
          <a:xfrm>
            <a:off x="492369" y="391886"/>
            <a:ext cx="4858446" cy="523220"/>
          </a:xfrm>
          <a:prstGeom prst="rect">
            <a:avLst/>
          </a:prstGeom>
          <a:noFill/>
        </p:spPr>
        <p:txBody>
          <a:bodyPr wrap="none" rtlCol="0">
            <a:spAutoFit/>
          </a:bodyPr>
          <a:lstStyle/>
          <a:p>
            <a:r>
              <a:rPr lang="en-US" sz="2800" b="1" dirty="0"/>
              <a:t>Convolutional Neural Networks</a:t>
            </a:r>
          </a:p>
        </p:txBody>
      </p:sp>
      <p:sp>
        <p:nvSpPr>
          <p:cNvPr id="7" name="Slide Number Placeholder 6">
            <a:extLst>
              <a:ext uri="{FF2B5EF4-FFF2-40B4-BE49-F238E27FC236}">
                <a16:creationId xmlns:a16="http://schemas.microsoft.com/office/drawing/2014/main" id="{04E54DE8-74FD-D940-B998-F646F0EC4F44}"/>
              </a:ext>
            </a:extLst>
          </p:cNvPr>
          <p:cNvSpPr>
            <a:spLocks noGrp="1"/>
          </p:cNvSpPr>
          <p:nvPr>
            <p:ph type="sldNum" sz="quarter" idx="12"/>
          </p:nvPr>
        </p:nvSpPr>
        <p:spPr/>
        <p:txBody>
          <a:bodyPr/>
          <a:lstStyle/>
          <a:p>
            <a:fld id="{C5184E39-17C3-1B46-A006-9F7568AAA460}" type="slidenum">
              <a:rPr lang="en-US" smtClean="0"/>
              <a:t>12</a:t>
            </a:fld>
            <a:endParaRPr lang="en-US"/>
          </a:p>
        </p:txBody>
      </p:sp>
      <p:sp>
        <p:nvSpPr>
          <p:cNvPr id="2" name="TextBox 1">
            <a:extLst>
              <a:ext uri="{FF2B5EF4-FFF2-40B4-BE49-F238E27FC236}">
                <a16:creationId xmlns:a16="http://schemas.microsoft.com/office/drawing/2014/main" id="{BBB0CB65-C1C9-5C4F-A02C-F9C4AE611AC7}"/>
              </a:ext>
            </a:extLst>
          </p:cNvPr>
          <p:cNvSpPr txBox="1"/>
          <p:nvPr/>
        </p:nvSpPr>
        <p:spPr>
          <a:xfrm>
            <a:off x="492369" y="1220688"/>
            <a:ext cx="9639562" cy="4247317"/>
          </a:xfrm>
          <a:prstGeom prst="rect">
            <a:avLst/>
          </a:prstGeom>
          <a:noFill/>
        </p:spPr>
        <p:txBody>
          <a:bodyPr wrap="none" rtlCol="0">
            <a:spAutoFit/>
          </a:bodyPr>
          <a:lstStyle/>
          <a:p>
            <a:pPr marL="285750" indent="-285750">
              <a:buFont typeface="Arial" panose="020B0604020202020204" pitchFamily="34" charset="0"/>
              <a:buChar char="•"/>
            </a:pPr>
            <a:r>
              <a:rPr lang="en-US" dirty="0"/>
              <a:t>The </a:t>
            </a:r>
            <a:r>
              <a:rPr lang="en-US" b="1" dirty="0"/>
              <a:t>convolutional neural networks (CNNs) </a:t>
            </a:r>
            <a:r>
              <a:rPr lang="en-US" dirty="0"/>
              <a:t>are the special research area of deep neural networks </a:t>
            </a:r>
          </a:p>
          <a:p>
            <a:r>
              <a:rPr lang="en-US" dirty="0"/>
              <a:t>which are mostly used in visual problem analyzing and solving.</a:t>
            </a:r>
          </a:p>
          <a:p>
            <a:endParaRPr lang="en-US" dirty="0"/>
          </a:p>
          <a:p>
            <a:endParaRPr lang="en-US" dirty="0"/>
          </a:p>
          <a:p>
            <a:pPr marL="285750" indent="-285750">
              <a:buFont typeface="Arial" panose="020B0604020202020204" pitchFamily="34" charset="0"/>
              <a:buChar char="•"/>
            </a:pPr>
            <a:r>
              <a:rPr lang="en-US" b="1" dirty="0"/>
              <a:t>Convolutional layer </a:t>
            </a:r>
            <a:r>
              <a:rPr lang="en-US" dirty="0"/>
              <a:t>is used to reveal the distinctive features of </a:t>
            </a:r>
          </a:p>
          <a:p>
            <a:r>
              <a:rPr lang="en-US" dirty="0"/>
              <a:t>input data. It includes windows named as </a:t>
            </a:r>
            <a:r>
              <a:rPr lang="en-US" b="1" dirty="0"/>
              <a:t>filter</a:t>
            </a:r>
            <a:r>
              <a:rPr lang="en-US" dirty="0"/>
              <a:t> (or </a:t>
            </a:r>
            <a:r>
              <a:rPr lang="en-US" b="1" dirty="0"/>
              <a:t>kernel</a:t>
            </a:r>
            <a:r>
              <a:rPr lang="en-US" dirty="0"/>
              <a:t>) that </a:t>
            </a:r>
          </a:p>
          <a:p>
            <a:r>
              <a:rPr lang="en-US" dirty="0"/>
              <a:t>traverse the through input matrix with the step size named as </a:t>
            </a:r>
            <a:r>
              <a:rPr lang="en-US" b="1" dirty="0"/>
              <a:t>stride</a:t>
            </a:r>
            <a:r>
              <a:rPr lang="en-US" dirty="0"/>
              <a:t>.</a:t>
            </a:r>
          </a:p>
          <a:p>
            <a:r>
              <a:rPr lang="en-US" dirty="0"/>
              <a:t>Filling the edges of input by zeros to clear the inconsistency between</a:t>
            </a:r>
          </a:p>
          <a:p>
            <a:r>
              <a:rPr lang="en-US" dirty="0"/>
              <a:t>filter, stride and input sizes is called as </a:t>
            </a:r>
            <a:r>
              <a:rPr lang="en-US" b="1" dirty="0"/>
              <a:t>padding.</a:t>
            </a:r>
          </a:p>
          <a:p>
            <a:endParaRPr lang="en-US" b="1" dirty="0"/>
          </a:p>
          <a:p>
            <a:pPr marL="285750" indent="-285750">
              <a:buFont typeface="Arial" panose="020B0604020202020204" pitchFamily="34" charset="0"/>
              <a:buChar char="•"/>
            </a:pPr>
            <a:r>
              <a:rPr lang="en-US" dirty="0"/>
              <a:t>In the figure, we have an input matrix in the size of 7x7x3 and </a:t>
            </a:r>
          </a:p>
          <a:p>
            <a:r>
              <a:rPr lang="en-US" dirty="0"/>
              <a:t>padding with the size of 1 is applied. There are two filters in the size</a:t>
            </a:r>
          </a:p>
          <a:p>
            <a:r>
              <a:rPr lang="en-US" dirty="0"/>
              <a:t>of 3x3 and they scan the input with the stride of 2.</a:t>
            </a:r>
          </a:p>
          <a:p>
            <a:endParaRPr lang="en-US" b="1" dirty="0"/>
          </a:p>
          <a:p>
            <a:endParaRPr lang="en-US" dirty="0"/>
          </a:p>
        </p:txBody>
      </p:sp>
      <p:pic>
        <p:nvPicPr>
          <p:cNvPr id="5" name="Picture 4">
            <a:extLst>
              <a:ext uri="{FF2B5EF4-FFF2-40B4-BE49-F238E27FC236}">
                <a16:creationId xmlns:a16="http://schemas.microsoft.com/office/drawing/2014/main" id="{641D9343-CBB6-FD47-A0EC-1B9D58523191}"/>
              </a:ext>
            </a:extLst>
          </p:cNvPr>
          <p:cNvPicPr>
            <a:picLocks noChangeAspect="1"/>
          </p:cNvPicPr>
          <p:nvPr/>
        </p:nvPicPr>
        <p:blipFill rotWithShape="1">
          <a:blip r:embed="rId2"/>
          <a:srcRect r="7325"/>
          <a:stretch/>
        </p:blipFill>
        <p:spPr>
          <a:xfrm>
            <a:off x="7034981" y="1755858"/>
            <a:ext cx="5111494" cy="4564054"/>
          </a:xfrm>
          <a:prstGeom prst="rect">
            <a:avLst/>
          </a:prstGeom>
        </p:spPr>
      </p:pic>
      <p:sp>
        <p:nvSpPr>
          <p:cNvPr id="6" name="TextBox 5">
            <a:extLst>
              <a:ext uri="{FF2B5EF4-FFF2-40B4-BE49-F238E27FC236}">
                <a16:creationId xmlns:a16="http://schemas.microsoft.com/office/drawing/2014/main" id="{10B7C41B-FC93-654C-BC2E-8C33BA57A079}"/>
              </a:ext>
            </a:extLst>
          </p:cNvPr>
          <p:cNvSpPr txBox="1"/>
          <p:nvPr/>
        </p:nvSpPr>
        <p:spPr>
          <a:xfrm>
            <a:off x="7475003" y="6319912"/>
            <a:ext cx="4671472" cy="215444"/>
          </a:xfrm>
          <a:prstGeom prst="rect">
            <a:avLst/>
          </a:prstGeom>
          <a:noFill/>
        </p:spPr>
        <p:txBody>
          <a:bodyPr wrap="none" rtlCol="0">
            <a:spAutoFit/>
          </a:bodyPr>
          <a:lstStyle/>
          <a:p>
            <a:r>
              <a:rPr lang="en-US" sz="800" i="1" dirty="0">
                <a:solidFill>
                  <a:schemeClr val="bg1">
                    <a:lumMod val="50000"/>
                  </a:schemeClr>
                </a:solidFill>
              </a:rPr>
              <a:t>https://</a:t>
            </a:r>
            <a:r>
              <a:rPr lang="en-US" sz="800" i="1" dirty="0" err="1">
                <a:solidFill>
                  <a:schemeClr val="bg1">
                    <a:lumMod val="50000"/>
                  </a:schemeClr>
                </a:solidFill>
              </a:rPr>
              <a:t>www.freecodecamp.org</a:t>
            </a:r>
            <a:r>
              <a:rPr lang="en-US" sz="800" i="1" dirty="0">
                <a:solidFill>
                  <a:schemeClr val="bg1">
                    <a:lumMod val="50000"/>
                  </a:schemeClr>
                </a:solidFill>
              </a:rPr>
              <a:t>/news/an-intuitive-guide-to-convolutional-neural-networks-260c2de0a050/</a:t>
            </a:r>
          </a:p>
        </p:txBody>
      </p:sp>
    </p:spTree>
    <p:extLst>
      <p:ext uri="{BB962C8B-B14F-4D97-AF65-F5344CB8AC3E}">
        <p14:creationId xmlns:p14="http://schemas.microsoft.com/office/powerpoint/2010/main" val="23456724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5D9A3A5-6FE1-2F4D-96A4-C8600F3B0A0D}"/>
              </a:ext>
            </a:extLst>
          </p:cNvPr>
          <p:cNvSpPr txBox="1"/>
          <p:nvPr/>
        </p:nvSpPr>
        <p:spPr>
          <a:xfrm>
            <a:off x="492369" y="391886"/>
            <a:ext cx="4858446" cy="523220"/>
          </a:xfrm>
          <a:prstGeom prst="rect">
            <a:avLst/>
          </a:prstGeom>
          <a:noFill/>
        </p:spPr>
        <p:txBody>
          <a:bodyPr wrap="none" rtlCol="0">
            <a:spAutoFit/>
          </a:bodyPr>
          <a:lstStyle/>
          <a:p>
            <a:r>
              <a:rPr lang="en-US" sz="2800" b="1" dirty="0"/>
              <a:t>Convolutional Neural Networks</a:t>
            </a:r>
          </a:p>
        </p:txBody>
      </p:sp>
      <p:sp>
        <p:nvSpPr>
          <p:cNvPr id="7" name="Slide Number Placeholder 6">
            <a:extLst>
              <a:ext uri="{FF2B5EF4-FFF2-40B4-BE49-F238E27FC236}">
                <a16:creationId xmlns:a16="http://schemas.microsoft.com/office/drawing/2014/main" id="{04E54DE8-74FD-D940-B998-F646F0EC4F44}"/>
              </a:ext>
            </a:extLst>
          </p:cNvPr>
          <p:cNvSpPr>
            <a:spLocks noGrp="1"/>
          </p:cNvSpPr>
          <p:nvPr>
            <p:ph type="sldNum" sz="quarter" idx="12"/>
          </p:nvPr>
        </p:nvSpPr>
        <p:spPr/>
        <p:txBody>
          <a:bodyPr/>
          <a:lstStyle/>
          <a:p>
            <a:fld id="{C5184E39-17C3-1B46-A006-9F7568AAA460}" type="slidenum">
              <a:rPr lang="en-US" smtClean="0"/>
              <a:t>13</a:t>
            </a:fld>
            <a:endParaRPr lang="en-US"/>
          </a:p>
        </p:txBody>
      </p:sp>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BBB0CB65-C1C9-5C4F-A02C-F9C4AE611AC7}"/>
                  </a:ext>
                </a:extLst>
              </p:cNvPr>
              <p:cNvSpPr txBox="1"/>
              <p:nvPr/>
            </p:nvSpPr>
            <p:spPr>
              <a:xfrm>
                <a:off x="492369" y="1085222"/>
                <a:ext cx="11731417" cy="4801314"/>
              </a:xfrm>
              <a:prstGeom prst="rect">
                <a:avLst/>
              </a:prstGeom>
              <a:noFill/>
            </p:spPr>
            <p:txBody>
              <a:bodyPr wrap="none" rtlCol="0">
                <a:spAutoFit/>
              </a:bodyPr>
              <a:lstStyle/>
              <a:p>
                <a:pPr marL="285750" indent="-285750">
                  <a:buFont typeface="Arial" panose="020B0604020202020204" pitchFamily="34" charset="0"/>
                  <a:buChar char="•"/>
                </a:pPr>
                <a:r>
                  <a:rPr lang="en-US" b="1" dirty="0"/>
                  <a:t>Rectified Linear Units </a:t>
                </a:r>
                <a:r>
                  <a:rPr lang="en-US" dirty="0"/>
                  <a:t>(</a:t>
                </a:r>
                <a:r>
                  <a:rPr lang="en-US" b="1" dirty="0"/>
                  <a:t>ReLU</a:t>
                </a:r>
                <a:r>
                  <a:rPr lang="en-US" dirty="0"/>
                  <a:t>) is used to map the input values to non-negative values, and it is in the form of:</a:t>
                </a:r>
              </a:p>
              <a:p>
                <a:endParaRPr lang="en-US" dirty="0"/>
              </a:p>
              <a:p>
                <a14:m>
                  <m:oMath xmlns:m="http://schemas.openxmlformats.org/officeDocument/2006/math">
                    <m:r>
                      <a:rPr lang="tr-TR" b="0" i="1" smtClean="0">
                        <a:latin typeface="Cambria Math" panose="02040503050406030204" pitchFamily="18" charset="0"/>
                      </a:rPr>
                      <m:t>                                                                              </m:t>
                    </m:r>
                    <m:r>
                      <a:rPr lang="tr-TR" b="0" i="1" smtClean="0">
                        <a:latin typeface="Cambria Math" panose="02040503050406030204" pitchFamily="18" charset="0"/>
                      </a:rPr>
                      <m:t>𝑓</m:t>
                    </m:r>
                    <m:d>
                      <m:dPr>
                        <m:ctrlPr>
                          <a:rPr lang="tr-TR" b="0" i="1" smtClean="0">
                            <a:latin typeface="Cambria Math" panose="02040503050406030204" pitchFamily="18" charset="0"/>
                          </a:rPr>
                        </m:ctrlPr>
                      </m:dPr>
                      <m:e>
                        <m:r>
                          <a:rPr lang="tr-TR" b="0" i="1" smtClean="0">
                            <a:latin typeface="Cambria Math" panose="02040503050406030204" pitchFamily="18" charset="0"/>
                          </a:rPr>
                          <m:t>𝑥</m:t>
                        </m:r>
                      </m:e>
                    </m:d>
                    <m:r>
                      <a:rPr lang="tr-TR" b="0" i="1" smtClean="0">
                        <a:latin typeface="Cambria Math" panose="02040503050406030204" pitchFamily="18" charset="0"/>
                      </a:rPr>
                      <m:t>=</m:t>
                    </m:r>
                    <m:func>
                      <m:funcPr>
                        <m:ctrlPr>
                          <a:rPr lang="tr-TR" b="0" i="1" smtClean="0">
                            <a:latin typeface="Cambria Math" panose="02040503050406030204" pitchFamily="18" charset="0"/>
                          </a:rPr>
                        </m:ctrlPr>
                      </m:funcPr>
                      <m:fName>
                        <m:r>
                          <m:rPr>
                            <m:sty m:val="p"/>
                          </m:rPr>
                          <a:rPr lang="tr-TR" b="0" i="0" smtClean="0">
                            <a:latin typeface="Cambria Math" panose="02040503050406030204" pitchFamily="18" charset="0"/>
                          </a:rPr>
                          <m:t>max</m:t>
                        </m:r>
                      </m:fName>
                      <m:e>
                        <m:d>
                          <m:dPr>
                            <m:ctrlPr>
                              <a:rPr lang="tr-TR" b="0" i="1" smtClean="0">
                                <a:latin typeface="Cambria Math" panose="02040503050406030204" pitchFamily="18" charset="0"/>
                              </a:rPr>
                            </m:ctrlPr>
                          </m:dPr>
                          <m:e>
                            <m:r>
                              <a:rPr lang="tr-TR" b="0" i="1" smtClean="0">
                                <a:latin typeface="Cambria Math" panose="02040503050406030204" pitchFamily="18" charset="0"/>
                              </a:rPr>
                              <m:t>0, </m:t>
                            </m:r>
                            <m:r>
                              <a:rPr lang="tr-TR" b="0" i="1" smtClean="0">
                                <a:latin typeface="Cambria Math" panose="02040503050406030204" pitchFamily="18" charset="0"/>
                              </a:rPr>
                              <m:t>𝑥</m:t>
                            </m:r>
                          </m:e>
                        </m:d>
                      </m:e>
                    </m:func>
                    <m:r>
                      <a:rPr lang="tr-TR" b="0" i="1" smtClean="0">
                        <a:latin typeface="Cambria Math" panose="02040503050406030204" pitchFamily="18" charset="0"/>
                      </a:rPr>
                      <m:t>.</m:t>
                    </m:r>
                  </m:oMath>
                </a14:m>
                <a:r>
                  <a:rPr lang="en-US" dirty="0"/>
                  <a:t>      (2)</a:t>
                </a:r>
              </a:p>
              <a:p>
                <a:endParaRPr lang="en-US" dirty="0"/>
              </a:p>
              <a:p>
                <a:pPr marL="285750" indent="-285750">
                  <a:buFont typeface="Arial" panose="020B0604020202020204" pitchFamily="34" charset="0"/>
                  <a:buChar char="•"/>
                </a:pPr>
                <a:r>
                  <a:rPr lang="en-US" dirty="0"/>
                  <a:t>A </a:t>
                </a:r>
                <a:r>
                  <a:rPr lang="en-US" b="1" dirty="0"/>
                  <a:t>pooling layer </a:t>
                </a:r>
                <a:r>
                  <a:rPr lang="en-US" dirty="0"/>
                  <a:t>scans the input with a window and outputs a new feature map with the lower size than the size of input </a:t>
                </a:r>
              </a:p>
              <a:p>
                <a:r>
                  <a:rPr lang="en-US" dirty="0"/>
                  <a:t>feature map. Most common pooling layers are average pooling and maximum pooling which take the average of </a:t>
                </a:r>
              </a:p>
              <a:p>
                <a:r>
                  <a:rPr lang="en-US" dirty="0"/>
                  <a:t>corresponding window and the maximum of corresponding window respectively.</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pPr marL="285750" indent="-285750">
                  <a:buFont typeface="Arial" panose="020B0604020202020204" pitchFamily="34" charset="0"/>
                  <a:buChar char="•"/>
                </a:pPr>
                <a:r>
                  <a:rPr lang="en-US" b="1" dirty="0"/>
                  <a:t>Batch normalization </a:t>
                </a:r>
                <a:r>
                  <a:rPr lang="en-US" dirty="0"/>
                  <a:t>is a technique for training the deep neural networks that standardize the inputs to one layer </a:t>
                </a:r>
              </a:p>
              <a:p>
                <a:r>
                  <a:rPr lang="en-US" dirty="0"/>
                  <a:t>for each mini batch.</a:t>
                </a:r>
              </a:p>
            </p:txBody>
          </p:sp>
        </mc:Choice>
        <mc:Fallback>
          <p:sp>
            <p:nvSpPr>
              <p:cNvPr id="2" name="TextBox 1">
                <a:extLst>
                  <a:ext uri="{FF2B5EF4-FFF2-40B4-BE49-F238E27FC236}">
                    <a16:creationId xmlns:a16="http://schemas.microsoft.com/office/drawing/2014/main" id="{BBB0CB65-C1C9-5C4F-A02C-F9C4AE611AC7}"/>
                  </a:ext>
                </a:extLst>
              </p:cNvPr>
              <p:cNvSpPr txBox="1">
                <a:spLocks noRot="1" noChangeAspect="1" noMove="1" noResize="1" noEditPoints="1" noAdjustHandles="1" noChangeArrowheads="1" noChangeShapeType="1" noTextEdit="1"/>
              </p:cNvSpPr>
              <p:nvPr/>
            </p:nvSpPr>
            <p:spPr>
              <a:xfrm>
                <a:off x="492369" y="1085222"/>
                <a:ext cx="11731417" cy="4801314"/>
              </a:xfrm>
              <a:prstGeom prst="rect">
                <a:avLst/>
              </a:prstGeom>
              <a:blipFill>
                <a:blip r:embed="rId2"/>
                <a:stretch>
                  <a:fillRect l="-432" t="-528" b="-1055"/>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9140EA8C-BF7C-2C49-95C1-85FC9EC581EA}"/>
              </a:ext>
            </a:extLst>
          </p:cNvPr>
          <p:cNvPicPr>
            <a:picLocks noChangeAspect="1"/>
          </p:cNvPicPr>
          <p:nvPr/>
        </p:nvPicPr>
        <p:blipFill rotWithShape="1">
          <a:blip r:embed="rId3"/>
          <a:srcRect l="19207" t="67692" r="23416" b="16405"/>
          <a:stretch/>
        </p:blipFill>
        <p:spPr>
          <a:xfrm>
            <a:off x="3919707" y="3268226"/>
            <a:ext cx="4352586" cy="1705707"/>
          </a:xfrm>
          <a:prstGeom prst="rect">
            <a:avLst/>
          </a:prstGeom>
        </p:spPr>
      </p:pic>
    </p:spTree>
    <p:extLst>
      <p:ext uri="{BB962C8B-B14F-4D97-AF65-F5344CB8AC3E}">
        <p14:creationId xmlns:p14="http://schemas.microsoft.com/office/powerpoint/2010/main" val="4786426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5D9A3A5-6FE1-2F4D-96A4-C8600F3B0A0D}"/>
              </a:ext>
            </a:extLst>
          </p:cNvPr>
          <p:cNvSpPr txBox="1"/>
          <p:nvPr/>
        </p:nvSpPr>
        <p:spPr>
          <a:xfrm>
            <a:off x="492369" y="391886"/>
            <a:ext cx="4858446" cy="523220"/>
          </a:xfrm>
          <a:prstGeom prst="rect">
            <a:avLst/>
          </a:prstGeom>
          <a:noFill/>
        </p:spPr>
        <p:txBody>
          <a:bodyPr wrap="none" rtlCol="0">
            <a:spAutoFit/>
          </a:bodyPr>
          <a:lstStyle/>
          <a:p>
            <a:r>
              <a:rPr lang="en-US" sz="2800" b="1" dirty="0"/>
              <a:t>Convolutional Neural Networks</a:t>
            </a:r>
          </a:p>
        </p:txBody>
      </p:sp>
      <p:sp>
        <p:nvSpPr>
          <p:cNvPr id="7" name="Slide Number Placeholder 6">
            <a:extLst>
              <a:ext uri="{FF2B5EF4-FFF2-40B4-BE49-F238E27FC236}">
                <a16:creationId xmlns:a16="http://schemas.microsoft.com/office/drawing/2014/main" id="{04E54DE8-74FD-D940-B998-F646F0EC4F44}"/>
              </a:ext>
            </a:extLst>
          </p:cNvPr>
          <p:cNvSpPr>
            <a:spLocks noGrp="1"/>
          </p:cNvSpPr>
          <p:nvPr>
            <p:ph type="sldNum" sz="quarter" idx="12"/>
          </p:nvPr>
        </p:nvSpPr>
        <p:spPr/>
        <p:txBody>
          <a:bodyPr/>
          <a:lstStyle/>
          <a:p>
            <a:fld id="{C5184E39-17C3-1B46-A006-9F7568AAA460}" type="slidenum">
              <a:rPr lang="en-US" smtClean="0"/>
              <a:t>14</a:t>
            </a:fld>
            <a:endParaRPr lang="en-US"/>
          </a:p>
        </p:txBody>
      </p:sp>
      <p:sp>
        <p:nvSpPr>
          <p:cNvPr id="2" name="TextBox 1">
            <a:extLst>
              <a:ext uri="{FF2B5EF4-FFF2-40B4-BE49-F238E27FC236}">
                <a16:creationId xmlns:a16="http://schemas.microsoft.com/office/drawing/2014/main" id="{BBB0CB65-C1C9-5C4F-A02C-F9C4AE611AC7}"/>
              </a:ext>
            </a:extLst>
          </p:cNvPr>
          <p:cNvSpPr txBox="1"/>
          <p:nvPr/>
        </p:nvSpPr>
        <p:spPr>
          <a:xfrm>
            <a:off x="492369" y="1085222"/>
            <a:ext cx="11795088" cy="2308324"/>
          </a:xfrm>
          <a:prstGeom prst="rect">
            <a:avLst/>
          </a:prstGeom>
          <a:noFill/>
        </p:spPr>
        <p:txBody>
          <a:bodyPr wrap="none" rtlCol="0">
            <a:spAutoFit/>
          </a:bodyPr>
          <a:lstStyle/>
          <a:p>
            <a:endParaRPr lang="en-US" dirty="0"/>
          </a:p>
          <a:p>
            <a:pPr marL="285750" indent="-285750">
              <a:buFont typeface="Arial" panose="020B0604020202020204" pitchFamily="34" charset="0"/>
              <a:buChar char="•"/>
            </a:pPr>
            <a:r>
              <a:rPr lang="en-US" b="1" dirty="0"/>
              <a:t>Drop-out</a:t>
            </a:r>
            <a:r>
              <a:rPr lang="en-US" dirty="0"/>
              <a:t> is the removing operation of the nodes below certain threshold value in the network at each training iteration. </a:t>
            </a:r>
          </a:p>
          <a:p>
            <a:r>
              <a:rPr lang="en-US" dirty="0"/>
              <a:t>In other words, it is aimed not to use weak information and memorize the network.</a:t>
            </a:r>
          </a:p>
          <a:p>
            <a:endParaRPr lang="en-US" dirty="0"/>
          </a:p>
          <a:p>
            <a:pPr marL="285750" indent="-285750">
              <a:buFont typeface="Arial" panose="020B0604020202020204" pitchFamily="34" charset="0"/>
              <a:buChar char="•"/>
            </a:pPr>
            <a:r>
              <a:rPr lang="en-US" b="1" dirty="0"/>
              <a:t>Flattening</a:t>
            </a:r>
            <a:r>
              <a:rPr lang="en-US" dirty="0"/>
              <a:t> maps the input into one-dimension before fully-connected layers.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 </a:t>
            </a:r>
            <a:r>
              <a:rPr lang="en-US" b="1" dirty="0"/>
              <a:t>fully-connected layers </a:t>
            </a:r>
            <a:r>
              <a:rPr lang="en-US" dirty="0"/>
              <a:t>are used to classify data in different categories, or construct feature maps to be used in </a:t>
            </a:r>
          </a:p>
          <a:p>
            <a:r>
              <a:rPr lang="en-US" dirty="0"/>
              <a:t>another artificial network methods.</a:t>
            </a:r>
          </a:p>
        </p:txBody>
      </p:sp>
      <p:pic>
        <p:nvPicPr>
          <p:cNvPr id="10" name="Picture 9">
            <a:extLst>
              <a:ext uri="{FF2B5EF4-FFF2-40B4-BE49-F238E27FC236}">
                <a16:creationId xmlns:a16="http://schemas.microsoft.com/office/drawing/2014/main" id="{CBFF16C8-FC4D-7C45-890D-8CCBCBF76C67}"/>
              </a:ext>
            </a:extLst>
          </p:cNvPr>
          <p:cNvPicPr>
            <a:picLocks noChangeAspect="1"/>
          </p:cNvPicPr>
          <p:nvPr/>
        </p:nvPicPr>
        <p:blipFill rotWithShape="1">
          <a:blip r:embed="rId2"/>
          <a:srcRect l="12589" r="2185"/>
          <a:stretch/>
        </p:blipFill>
        <p:spPr>
          <a:xfrm>
            <a:off x="3309443" y="3488037"/>
            <a:ext cx="5573114" cy="2978077"/>
          </a:xfrm>
          <a:prstGeom prst="rect">
            <a:avLst/>
          </a:prstGeom>
        </p:spPr>
      </p:pic>
    </p:spTree>
    <p:extLst>
      <p:ext uri="{BB962C8B-B14F-4D97-AF65-F5344CB8AC3E}">
        <p14:creationId xmlns:p14="http://schemas.microsoft.com/office/powerpoint/2010/main" val="18512531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5B8990D-D5C0-2B4D-BFF0-19F9D63D991E}"/>
              </a:ext>
            </a:extLst>
          </p:cNvPr>
          <p:cNvSpPr txBox="1"/>
          <p:nvPr/>
        </p:nvSpPr>
        <p:spPr>
          <a:xfrm>
            <a:off x="492369" y="391886"/>
            <a:ext cx="2755626" cy="523220"/>
          </a:xfrm>
          <a:prstGeom prst="rect">
            <a:avLst/>
          </a:prstGeom>
          <a:noFill/>
        </p:spPr>
        <p:txBody>
          <a:bodyPr wrap="none" rtlCol="0">
            <a:spAutoFit/>
          </a:bodyPr>
          <a:lstStyle/>
          <a:p>
            <a:r>
              <a:rPr lang="en-US" sz="2800" b="1" dirty="0"/>
              <a:t>Transfer Learning</a:t>
            </a:r>
          </a:p>
        </p:txBody>
      </p:sp>
      <p:sp>
        <p:nvSpPr>
          <p:cNvPr id="7" name="Slide Number Placeholder 6">
            <a:extLst>
              <a:ext uri="{FF2B5EF4-FFF2-40B4-BE49-F238E27FC236}">
                <a16:creationId xmlns:a16="http://schemas.microsoft.com/office/drawing/2014/main" id="{A4C1C9D1-C25C-A946-A2DA-C467A4541453}"/>
              </a:ext>
            </a:extLst>
          </p:cNvPr>
          <p:cNvSpPr>
            <a:spLocks noGrp="1"/>
          </p:cNvSpPr>
          <p:nvPr>
            <p:ph type="sldNum" sz="quarter" idx="12"/>
          </p:nvPr>
        </p:nvSpPr>
        <p:spPr/>
        <p:txBody>
          <a:bodyPr/>
          <a:lstStyle/>
          <a:p>
            <a:fld id="{C5184E39-17C3-1B46-A006-9F7568AAA460}" type="slidenum">
              <a:rPr lang="en-US" smtClean="0"/>
              <a:t>15</a:t>
            </a:fld>
            <a:endParaRPr lang="en-US"/>
          </a:p>
        </p:txBody>
      </p:sp>
      <p:sp>
        <p:nvSpPr>
          <p:cNvPr id="2" name="TextBox 1">
            <a:extLst>
              <a:ext uri="{FF2B5EF4-FFF2-40B4-BE49-F238E27FC236}">
                <a16:creationId xmlns:a16="http://schemas.microsoft.com/office/drawing/2014/main" id="{789CD17A-F088-2742-B155-574E4D961EC4}"/>
              </a:ext>
            </a:extLst>
          </p:cNvPr>
          <p:cNvSpPr txBox="1"/>
          <p:nvPr/>
        </p:nvSpPr>
        <p:spPr>
          <a:xfrm>
            <a:off x="492369" y="1075173"/>
            <a:ext cx="11593238" cy="5078313"/>
          </a:xfrm>
          <a:prstGeom prst="rect">
            <a:avLst/>
          </a:prstGeom>
          <a:noFill/>
        </p:spPr>
        <p:txBody>
          <a:bodyPr wrap="none" rtlCol="0">
            <a:spAutoFit/>
          </a:bodyPr>
          <a:lstStyle/>
          <a:p>
            <a:pPr marL="285750" indent="-285750">
              <a:buFont typeface="Arial" panose="020B0604020202020204" pitchFamily="34" charset="0"/>
              <a:buChar char="•"/>
            </a:pPr>
            <a:r>
              <a:rPr lang="en-US" b="1" dirty="0"/>
              <a:t>Transfer learning</a:t>
            </a:r>
            <a:r>
              <a:rPr lang="en-US" dirty="0"/>
              <a:t> is transferring the weights, features etc. in a pre-trained model to another artificial learning model</a:t>
            </a:r>
          </a:p>
          <a:p>
            <a:r>
              <a:rPr lang="en-US" dirty="0"/>
              <a:t>which can be in the same type such as both them are deep learning models via pre-trained models or can be in different </a:t>
            </a:r>
          </a:p>
          <a:p>
            <a:r>
              <a:rPr lang="en-US" dirty="0"/>
              <a:t>types such as transferring from a deep learning model to a machine learning model via deep feature transfer.</a:t>
            </a:r>
          </a:p>
          <a:p>
            <a:endParaRPr lang="en-US" dirty="0"/>
          </a:p>
          <a:p>
            <a:pPr marL="285750" indent="-285750">
              <a:buFont typeface="Arial" panose="020B0604020202020204" pitchFamily="34" charset="0"/>
              <a:buChar char="•"/>
            </a:pPr>
            <a:r>
              <a:rPr lang="en-US" dirty="0"/>
              <a:t>To prepare a pre-trained CNN model for visual artificial intelligence problems, ILSVRC 2012 ImageNet data set, </a:t>
            </a:r>
          </a:p>
          <a:p>
            <a:r>
              <a:rPr lang="en-US" dirty="0"/>
              <a:t>including 1000 class with large data, is commonly used to train the model and share the model weight files. </a:t>
            </a:r>
          </a:p>
          <a:p>
            <a:r>
              <a:rPr lang="en-US" dirty="0"/>
              <a:t>Afterwards, a desired pre-trained model is called together with its pre-computed weights, and the weights are transferred</a:t>
            </a:r>
          </a:p>
          <a:p>
            <a:r>
              <a:rPr lang="en-US" dirty="0"/>
              <a:t>into the same empty neural network. Then the last fully-connected layer is adapted to the problem by being updated</a:t>
            </a:r>
          </a:p>
          <a:p>
            <a:r>
              <a:rPr lang="en-US" dirty="0"/>
              <a:t>or adding new fully-connected layers to it.</a:t>
            </a:r>
          </a:p>
          <a:p>
            <a:endParaRPr lang="en-US" dirty="0"/>
          </a:p>
          <a:p>
            <a:pPr marL="285750" indent="-285750">
              <a:buFont typeface="Arial" panose="020B0604020202020204" pitchFamily="34" charset="0"/>
              <a:buChar char="•"/>
            </a:pPr>
            <a:r>
              <a:rPr lang="en-US" dirty="0"/>
              <a:t>Here, there are tree different main strategies to use the pre-computed </a:t>
            </a:r>
          </a:p>
          <a:p>
            <a:r>
              <a:rPr lang="en-US" dirty="0"/>
              <a:t>weights for training, and choosing one of them is a fine-tuning process:</a:t>
            </a:r>
          </a:p>
          <a:p>
            <a:endParaRPr lang="en-US" dirty="0"/>
          </a:p>
          <a:p>
            <a:pPr marL="342900" indent="-342900">
              <a:buAutoNum type="arabicPeriod"/>
            </a:pPr>
            <a:r>
              <a:rPr lang="en-US" dirty="0"/>
              <a:t>Training the entire model initialized with pre-computed weights.</a:t>
            </a:r>
          </a:p>
          <a:p>
            <a:pPr marL="342900" indent="-342900">
              <a:buAutoNum type="arabicPeriod"/>
            </a:pPr>
            <a:r>
              <a:rPr lang="en-US" dirty="0"/>
              <a:t>Freezing some of the convolutional layers from beginning, and</a:t>
            </a:r>
          </a:p>
          <a:p>
            <a:r>
              <a:rPr lang="en-US" dirty="0"/>
              <a:t>training the rest of the convolutional layers initialized with</a:t>
            </a:r>
          </a:p>
          <a:p>
            <a:r>
              <a:rPr lang="en-US" dirty="0"/>
              <a:t>pre-computed weights.</a:t>
            </a:r>
          </a:p>
          <a:p>
            <a:r>
              <a:rPr lang="en-US" dirty="0"/>
              <a:t>3.   Freezing all convolutional layers.</a:t>
            </a:r>
          </a:p>
        </p:txBody>
      </p:sp>
      <p:pic>
        <p:nvPicPr>
          <p:cNvPr id="5" name="Picture 4">
            <a:extLst>
              <a:ext uri="{FF2B5EF4-FFF2-40B4-BE49-F238E27FC236}">
                <a16:creationId xmlns:a16="http://schemas.microsoft.com/office/drawing/2014/main" id="{195D6753-F0DD-0742-9C24-46CCB1E371D8}"/>
              </a:ext>
            </a:extLst>
          </p:cNvPr>
          <p:cNvPicPr>
            <a:picLocks noChangeAspect="1"/>
          </p:cNvPicPr>
          <p:nvPr/>
        </p:nvPicPr>
        <p:blipFill rotWithShape="1">
          <a:blip r:embed="rId2"/>
          <a:srcRect l="6297" t="6847" r="15831" b="6305"/>
          <a:stretch/>
        </p:blipFill>
        <p:spPr>
          <a:xfrm>
            <a:off x="7465925" y="3944045"/>
            <a:ext cx="4372364" cy="2744114"/>
          </a:xfrm>
          <a:prstGeom prst="rect">
            <a:avLst/>
          </a:prstGeom>
        </p:spPr>
      </p:pic>
    </p:spTree>
    <p:extLst>
      <p:ext uri="{BB962C8B-B14F-4D97-AF65-F5344CB8AC3E}">
        <p14:creationId xmlns:p14="http://schemas.microsoft.com/office/powerpoint/2010/main" val="41845599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5B8990D-D5C0-2B4D-BFF0-19F9D63D991E}"/>
              </a:ext>
            </a:extLst>
          </p:cNvPr>
          <p:cNvSpPr txBox="1"/>
          <p:nvPr/>
        </p:nvSpPr>
        <p:spPr>
          <a:xfrm>
            <a:off x="492369" y="391886"/>
            <a:ext cx="2755626" cy="523220"/>
          </a:xfrm>
          <a:prstGeom prst="rect">
            <a:avLst/>
          </a:prstGeom>
          <a:noFill/>
        </p:spPr>
        <p:txBody>
          <a:bodyPr wrap="none" rtlCol="0">
            <a:spAutoFit/>
          </a:bodyPr>
          <a:lstStyle/>
          <a:p>
            <a:r>
              <a:rPr lang="en-US" sz="2800" b="1" dirty="0"/>
              <a:t>Transfer Learning</a:t>
            </a:r>
          </a:p>
        </p:txBody>
      </p:sp>
      <p:sp>
        <p:nvSpPr>
          <p:cNvPr id="7" name="Slide Number Placeholder 6">
            <a:extLst>
              <a:ext uri="{FF2B5EF4-FFF2-40B4-BE49-F238E27FC236}">
                <a16:creationId xmlns:a16="http://schemas.microsoft.com/office/drawing/2014/main" id="{A4C1C9D1-C25C-A946-A2DA-C467A4541453}"/>
              </a:ext>
            </a:extLst>
          </p:cNvPr>
          <p:cNvSpPr>
            <a:spLocks noGrp="1"/>
          </p:cNvSpPr>
          <p:nvPr>
            <p:ph type="sldNum" sz="quarter" idx="12"/>
          </p:nvPr>
        </p:nvSpPr>
        <p:spPr/>
        <p:txBody>
          <a:bodyPr/>
          <a:lstStyle/>
          <a:p>
            <a:fld id="{C5184E39-17C3-1B46-A006-9F7568AAA460}" type="slidenum">
              <a:rPr lang="en-US" smtClean="0"/>
              <a:t>16</a:t>
            </a:fld>
            <a:endParaRPr lang="en-US"/>
          </a:p>
        </p:txBody>
      </p:sp>
      <p:sp>
        <p:nvSpPr>
          <p:cNvPr id="2" name="TextBox 1">
            <a:extLst>
              <a:ext uri="{FF2B5EF4-FFF2-40B4-BE49-F238E27FC236}">
                <a16:creationId xmlns:a16="http://schemas.microsoft.com/office/drawing/2014/main" id="{789CD17A-F088-2742-B155-574E4D961EC4}"/>
              </a:ext>
            </a:extLst>
          </p:cNvPr>
          <p:cNvSpPr txBox="1"/>
          <p:nvPr/>
        </p:nvSpPr>
        <p:spPr>
          <a:xfrm>
            <a:off x="492369" y="1085222"/>
            <a:ext cx="7277570" cy="5078313"/>
          </a:xfrm>
          <a:prstGeom prst="rect">
            <a:avLst/>
          </a:prstGeom>
          <a:noFill/>
        </p:spPr>
        <p:txBody>
          <a:bodyPr wrap="square" rtlCol="0">
            <a:spAutoFit/>
          </a:bodyPr>
          <a:lstStyle/>
          <a:p>
            <a:pPr marL="285750" indent="-285750">
              <a:buFont typeface="Arial" panose="020B0604020202020204" pitchFamily="34" charset="0"/>
              <a:buChar char="•"/>
            </a:pPr>
            <a:r>
              <a:rPr lang="en-US" dirty="0"/>
              <a:t>To prepare a deep feature set to be used in another </a:t>
            </a:r>
          </a:p>
          <a:p>
            <a:r>
              <a:rPr lang="en-US" dirty="0"/>
              <a:t>artificial learning model, such as machine learning models, </a:t>
            </a:r>
          </a:p>
          <a:p>
            <a:r>
              <a:rPr lang="en-US" dirty="0"/>
              <a:t>the features on a fully-connected layer, mostly the first or </a:t>
            </a:r>
          </a:p>
          <a:p>
            <a:r>
              <a:rPr lang="en-US" dirty="0"/>
              <a:t>second, are extracted and saved. </a:t>
            </a:r>
          </a:p>
          <a:p>
            <a:endParaRPr lang="en-US" dirty="0"/>
          </a:p>
          <a:p>
            <a:pPr marL="285750" indent="-285750">
              <a:buFont typeface="Arial" panose="020B0604020202020204" pitchFamily="34" charset="0"/>
              <a:buChar char="•"/>
            </a:pPr>
            <a:r>
              <a:rPr lang="en-US" dirty="0"/>
              <a:t>Then the saved deep features are used in the target artificial </a:t>
            </a:r>
          </a:p>
          <a:p>
            <a:r>
              <a:rPr lang="en-US" dirty="0"/>
              <a:t>learning model as the feature map of data set.</a:t>
            </a:r>
          </a:p>
          <a:p>
            <a:endParaRPr lang="en-US" dirty="0"/>
          </a:p>
          <a:p>
            <a:pPr marL="285750" indent="-285750">
              <a:buFont typeface="Arial" panose="020B0604020202020204" pitchFamily="34" charset="0"/>
              <a:buChar char="•"/>
            </a:pPr>
            <a:r>
              <a:rPr lang="en-US" dirty="0"/>
              <a:t>In the figure;</a:t>
            </a:r>
          </a:p>
          <a:p>
            <a:endParaRPr lang="en-US" dirty="0"/>
          </a:p>
          <a:p>
            <a:pPr marL="342900" indent="-342900">
              <a:buAutoNum type="arabicPeriod"/>
            </a:pPr>
            <a:r>
              <a:rPr lang="en-US" dirty="0"/>
              <a:t>Firstly, the image dataset was divided into training and testing sets. </a:t>
            </a:r>
          </a:p>
          <a:p>
            <a:pPr marL="342900" indent="-342900">
              <a:buFontTx/>
              <a:buAutoNum type="arabicPeriod"/>
            </a:pPr>
            <a:r>
              <a:rPr lang="en-US" dirty="0"/>
              <a:t>Then the CNN model was trained on training set and tested on testing set.</a:t>
            </a:r>
          </a:p>
          <a:p>
            <a:pPr marL="342900" indent="-342900">
              <a:buFontTx/>
              <a:buAutoNum type="arabicPeriod"/>
            </a:pPr>
            <a:r>
              <a:rPr lang="en-US" dirty="0"/>
              <a:t>After that, the trained CNN model weights were used to extract the deep features of training and testing sets prepared at the beginning. </a:t>
            </a:r>
          </a:p>
          <a:p>
            <a:pPr marL="342900" indent="-342900">
              <a:buFontTx/>
              <a:buAutoNum type="arabicPeriod"/>
            </a:pPr>
            <a:r>
              <a:rPr lang="en-US" dirty="0"/>
              <a:t>At the end, the machine learning model were trained on the deep features of training set and tested on the deep features of testing set.</a:t>
            </a:r>
          </a:p>
          <a:p>
            <a:endParaRPr lang="en-US" dirty="0"/>
          </a:p>
        </p:txBody>
      </p:sp>
      <p:pic>
        <p:nvPicPr>
          <p:cNvPr id="6" name="Picture 5">
            <a:extLst>
              <a:ext uri="{FF2B5EF4-FFF2-40B4-BE49-F238E27FC236}">
                <a16:creationId xmlns:a16="http://schemas.microsoft.com/office/drawing/2014/main" id="{7EED49B3-6B7E-0049-B23C-FFF6470823D4}"/>
              </a:ext>
            </a:extLst>
          </p:cNvPr>
          <p:cNvPicPr>
            <a:picLocks noChangeAspect="1"/>
          </p:cNvPicPr>
          <p:nvPr/>
        </p:nvPicPr>
        <p:blipFill>
          <a:blip r:embed="rId2"/>
          <a:stretch>
            <a:fillRect/>
          </a:stretch>
        </p:blipFill>
        <p:spPr>
          <a:xfrm>
            <a:off x="7475974" y="915106"/>
            <a:ext cx="4304045" cy="5708201"/>
          </a:xfrm>
          <a:prstGeom prst="rect">
            <a:avLst/>
          </a:prstGeom>
        </p:spPr>
      </p:pic>
    </p:spTree>
    <p:extLst>
      <p:ext uri="{BB962C8B-B14F-4D97-AF65-F5344CB8AC3E}">
        <p14:creationId xmlns:p14="http://schemas.microsoft.com/office/powerpoint/2010/main" val="30815346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00177BC-4079-EB4C-8C93-237C52FCB5A8}"/>
              </a:ext>
            </a:extLst>
          </p:cNvPr>
          <p:cNvSpPr txBox="1"/>
          <p:nvPr/>
        </p:nvSpPr>
        <p:spPr>
          <a:xfrm>
            <a:off x="492369" y="391886"/>
            <a:ext cx="1372427" cy="523220"/>
          </a:xfrm>
          <a:prstGeom prst="rect">
            <a:avLst/>
          </a:prstGeom>
          <a:noFill/>
        </p:spPr>
        <p:txBody>
          <a:bodyPr wrap="none" rtlCol="0">
            <a:spAutoFit/>
          </a:bodyPr>
          <a:lstStyle/>
          <a:p>
            <a:r>
              <a:rPr lang="en-US" sz="2800" b="1" dirty="0"/>
              <a:t>AlexNet</a:t>
            </a:r>
          </a:p>
        </p:txBody>
      </p:sp>
      <p:sp>
        <p:nvSpPr>
          <p:cNvPr id="7" name="Slide Number Placeholder 6">
            <a:extLst>
              <a:ext uri="{FF2B5EF4-FFF2-40B4-BE49-F238E27FC236}">
                <a16:creationId xmlns:a16="http://schemas.microsoft.com/office/drawing/2014/main" id="{A68E504C-D2B7-C840-8F47-ECE9638C3103}"/>
              </a:ext>
            </a:extLst>
          </p:cNvPr>
          <p:cNvSpPr>
            <a:spLocks noGrp="1"/>
          </p:cNvSpPr>
          <p:nvPr>
            <p:ph type="sldNum" sz="quarter" idx="12"/>
          </p:nvPr>
        </p:nvSpPr>
        <p:spPr/>
        <p:txBody>
          <a:bodyPr/>
          <a:lstStyle/>
          <a:p>
            <a:fld id="{C5184E39-17C3-1B46-A006-9F7568AAA460}" type="slidenum">
              <a:rPr lang="en-US" smtClean="0"/>
              <a:t>17</a:t>
            </a:fld>
            <a:endParaRPr lang="en-US"/>
          </a:p>
        </p:txBody>
      </p:sp>
      <p:pic>
        <p:nvPicPr>
          <p:cNvPr id="4" name="Picture 3">
            <a:extLst>
              <a:ext uri="{FF2B5EF4-FFF2-40B4-BE49-F238E27FC236}">
                <a16:creationId xmlns:a16="http://schemas.microsoft.com/office/drawing/2014/main" id="{5F48C5E4-7875-0D4A-BC98-364468514585}"/>
              </a:ext>
            </a:extLst>
          </p:cNvPr>
          <p:cNvPicPr>
            <a:picLocks noChangeAspect="1"/>
          </p:cNvPicPr>
          <p:nvPr/>
        </p:nvPicPr>
        <p:blipFill>
          <a:blip r:embed="rId2"/>
          <a:stretch>
            <a:fillRect/>
          </a:stretch>
        </p:blipFill>
        <p:spPr>
          <a:xfrm>
            <a:off x="1945649" y="3387145"/>
            <a:ext cx="8300702" cy="2833635"/>
          </a:xfrm>
          <a:prstGeom prst="rect">
            <a:avLst/>
          </a:prstGeom>
        </p:spPr>
      </p:pic>
      <p:sp>
        <p:nvSpPr>
          <p:cNvPr id="5" name="TextBox 4">
            <a:extLst>
              <a:ext uri="{FF2B5EF4-FFF2-40B4-BE49-F238E27FC236}">
                <a16:creationId xmlns:a16="http://schemas.microsoft.com/office/drawing/2014/main" id="{D4896367-65EC-6446-B942-D07BEDE26010}"/>
              </a:ext>
            </a:extLst>
          </p:cNvPr>
          <p:cNvSpPr txBox="1"/>
          <p:nvPr/>
        </p:nvSpPr>
        <p:spPr>
          <a:xfrm>
            <a:off x="492369" y="1135463"/>
            <a:ext cx="11173380" cy="2031325"/>
          </a:xfrm>
          <a:prstGeom prst="rect">
            <a:avLst/>
          </a:prstGeom>
          <a:noFill/>
        </p:spPr>
        <p:txBody>
          <a:bodyPr wrap="none" rtlCol="0">
            <a:spAutoFit/>
          </a:bodyPr>
          <a:lstStyle/>
          <a:p>
            <a:pPr marL="285750" indent="-285750">
              <a:buFont typeface="Arial" panose="020B0604020202020204" pitchFamily="34" charset="0"/>
              <a:buChar char="•"/>
            </a:pPr>
            <a:r>
              <a:rPr lang="en-US" dirty="0"/>
              <a:t>The </a:t>
            </a:r>
            <a:r>
              <a:rPr lang="en-US" b="1" dirty="0"/>
              <a:t>AlexNet</a:t>
            </a:r>
            <a:r>
              <a:rPr lang="en-US" dirty="0"/>
              <a:t> architecture was developed by </a:t>
            </a:r>
            <a:r>
              <a:rPr lang="en-US" dirty="0" err="1"/>
              <a:t>Krizhevsky</a:t>
            </a:r>
            <a:r>
              <a:rPr lang="en-US" dirty="0"/>
              <a:t> et al. for the object recognition problems.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 architecture starts with an input layer and then five convolution layers which use filters of size of 11x11 </a:t>
            </a:r>
          </a:p>
          <a:p>
            <a:r>
              <a:rPr lang="en-US" dirty="0"/>
              <a:t>with a stride value of 4, where some of them are supported by the maximum pooling.</a:t>
            </a:r>
          </a:p>
          <a:p>
            <a:endParaRPr lang="en-US" dirty="0"/>
          </a:p>
          <a:p>
            <a:pPr marL="285750" indent="-285750">
              <a:buFont typeface="Arial" panose="020B0604020202020204" pitchFamily="34" charset="0"/>
              <a:buChar char="•"/>
            </a:pPr>
            <a:r>
              <a:rPr lang="en-US" dirty="0"/>
              <a:t>After the convolutional block, there are tree fully-connected layers where the last output is in the size of class size.</a:t>
            </a:r>
          </a:p>
          <a:p>
            <a:r>
              <a:rPr lang="en-US" dirty="0"/>
              <a:t>In the figure, the output size is seen as 1000, since the illustration is constructed for a 1000-class problem.</a:t>
            </a:r>
          </a:p>
        </p:txBody>
      </p:sp>
    </p:spTree>
    <p:extLst>
      <p:ext uri="{BB962C8B-B14F-4D97-AF65-F5344CB8AC3E}">
        <p14:creationId xmlns:p14="http://schemas.microsoft.com/office/powerpoint/2010/main" val="5405897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00177BC-4079-EB4C-8C93-237C52FCB5A8}"/>
              </a:ext>
            </a:extLst>
          </p:cNvPr>
          <p:cNvSpPr txBox="1"/>
          <p:nvPr/>
        </p:nvSpPr>
        <p:spPr>
          <a:xfrm>
            <a:off x="492369" y="391886"/>
            <a:ext cx="3904339" cy="523220"/>
          </a:xfrm>
          <a:prstGeom prst="rect">
            <a:avLst/>
          </a:prstGeom>
          <a:noFill/>
        </p:spPr>
        <p:txBody>
          <a:bodyPr wrap="none" rtlCol="0">
            <a:spAutoFit/>
          </a:bodyPr>
          <a:lstStyle/>
          <a:p>
            <a:r>
              <a:rPr lang="en-US" sz="2800" b="1" dirty="0"/>
              <a:t>Residual Neural Network</a:t>
            </a:r>
          </a:p>
        </p:txBody>
      </p:sp>
      <p:sp>
        <p:nvSpPr>
          <p:cNvPr id="7" name="Slide Number Placeholder 6">
            <a:extLst>
              <a:ext uri="{FF2B5EF4-FFF2-40B4-BE49-F238E27FC236}">
                <a16:creationId xmlns:a16="http://schemas.microsoft.com/office/drawing/2014/main" id="{3A3CF879-56C7-2B42-B88C-A15A7D74BC0F}"/>
              </a:ext>
            </a:extLst>
          </p:cNvPr>
          <p:cNvSpPr>
            <a:spLocks noGrp="1"/>
          </p:cNvSpPr>
          <p:nvPr>
            <p:ph type="sldNum" sz="quarter" idx="12"/>
          </p:nvPr>
        </p:nvSpPr>
        <p:spPr/>
        <p:txBody>
          <a:bodyPr/>
          <a:lstStyle/>
          <a:p>
            <a:fld id="{C5184E39-17C3-1B46-A006-9F7568AAA460}" type="slidenum">
              <a:rPr lang="en-US" smtClean="0"/>
              <a:t>18</a:t>
            </a:fld>
            <a:endParaRPr lang="en-US"/>
          </a:p>
        </p:txBody>
      </p:sp>
      <p:sp>
        <p:nvSpPr>
          <p:cNvPr id="2" name="TextBox 1">
            <a:extLst>
              <a:ext uri="{FF2B5EF4-FFF2-40B4-BE49-F238E27FC236}">
                <a16:creationId xmlns:a16="http://schemas.microsoft.com/office/drawing/2014/main" id="{F6BC5C96-47AE-E040-A0D4-384951146BB5}"/>
              </a:ext>
            </a:extLst>
          </p:cNvPr>
          <p:cNvSpPr txBox="1"/>
          <p:nvPr/>
        </p:nvSpPr>
        <p:spPr>
          <a:xfrm>
            <a:off x="492369" y="1055077"/>
            <a:ext cx="11882997" cy="5355312"/>
          </a:xfrm>
          <a:prstGeom prst="rect">
            <a:avLst/>
          </a:prstGeom>
          <a:noFill/>
        </p:spPr>
        <p:txBody>
          <a:bodyPr wrap="none" rtlCol="0">
            <a:spAutoFit/>
          </a:bodyPr>
          <a:lstStyle/>
          <a:p>
            <a:pPr marL="285750" indent="-285750">
              <a:buFont typeface="Arial" panose="020B0604020202020204" pitchFamily="34" charset="0"/>
              <a:buChar char="•"/>
            </a:pPr>
            <a:r>
              <a:rPr lang="en-US" dirty="0"/>
              <a:t>The </a:t>
            </a:r>
            <a:r>
              <a:rPr lang="en-US" b="1" dirty="0"/>
              <a:t>Residual Neural Network </a:t>
            </a:r>
            <a:r>
              <a:rPr lang="en-US" dirty="0"/>
              <a:t>(</a:t>
            </a:r>
            <a:r>
              <a:rPr lang="en-US" b="1" dirty="0"/>
              <a:t>ResNet</a:t>
            </a:r>
            <a:r>
              <a:rPr lang="en-US" dirty="0"/>
              <a:t>) architectures was proposed by He et al. to avoid vanishing and exploding gradient </a:t>
            </a:r>
          </a:p>
          <a:p>
            <a:r>
              <a:rPr lang="en-US" dirty="0"/>
              <a:t>problems by using residual blocks which is a simple connection which takes the activation from one layer and feeds it to </a:t>
            </a:r>
          </a:p>
          <a:p>
            <a:r>
              <a:rPr lang="en-US" dirty="0"/>
              <a:t>another layer in much deeper.</a:t>
            </a:r>
          </a:p>
          <a:p>
            <a:endParaRPr lang="en-US" dirty="0"/>
          </a:p>
          <a:p>
            <a:pPr marL="285750" indent="-285750">
              <a:buFont typeface="Arial" panose="020B0604020202020204" pitchFamily="34" charset="0"/>
              <a:buChar char="•"/>
            </a:pPr>
            <a:r>
              <a:rPr lang="en-US" dirty="0"/>
              <a:t>A ResNet model starts with an input layer with a 7x7 filter and the stride of 2 and continue with maximum pooling layer</a:t>
            </a:r>
          </a:p>
          <a:p>
            <a:r>
              <a:rPr lang="en-US" dirty="0"/>
              <a:t>with a 3x3 window and the stride of 2. Following this input layer; </a:t>
            </a:r>
          </a:p>
          <a:p>
            <a:endParaRPr lang="en-US" dirty="0"/>
          </a:p>
          <a:p>
            <a:pPr marL="285750" indent="-285750">
              <a:buFontTx/>
              <a:buChar char="-"/>
            </a:pPr>
            <a:r>
              <a:rPr lang="en-US" b="1" dirty="0"/>
              <a:t>ResNet-18</a:t>
            </a:r>
            <a:r>
              <a:rPr lang="en-US" dirty="0"/>
              <a:t> architecture includes 8 residual blocks, where each includes </a:t>
            </a:r>
          </a:p>
          <a:p>
            <a:r>
              <a:rPr lang="en-US" dirty="0"/>
              <a:t>2 convolutional layers with a 3x3 filter. </a:t>
            </a:r>
          </a:p>
          <a:p>
            <a:endParaRPr lang="en-US" dirty="0"/>
          </a:p>
          <a:p>
            <a:pPr marL="285750" indent="-285750">
              <a:buFontTx/>
              <a:buChar char="-"/>
            </a:pPr>
            <a:r>
              <a:rPr lang="en-US" b="1" dirty="0"/>
              <a:t>ResNet-34</a:t>
            </a:r>
            <a:r>
              <a:rPr lang="en-US" dirty="0"/>
              <a:t> architecture includes 16 residual blocks, where each includes </a:t>
            </a:r>
          </a:p>
          <a:p>
            <a:r>
              <a:rPr lang="en-US" dirty="0"/>
              <a:t>2 convolutional layers with a 3x3 filter. </a:t>
            </a:r>
          </a:p>
          <a:p>
            <a:endParaRPr lang="en-US" dirty="0"/>
          </a:p>
          <a:p>
            <a:pPr marL="285750" indent="-285750">
              <a:buFontTx/>
              <a:buChar char="-"/>
            </a:pPr>
            <a:r>
              <a:rPr lang="en-US" b="1" dirty="0"/>
              <a:t>ResNet-50</a:t>
            </a:r>
            <a:r>
              <a:rPr lang="en-US" dirty="0"/>
              <a:t> architecture includes 16 residual blocks, where each includes </a:t>
            </a:r>
          </a:p>
          <a:p>
            <a:r>
              <a:rPr lang="en-US" dirty="0"/>
              <a:t>3 convolutional layers with a 3x3 filter.</a:t>
            </a:r>
          </a:p>
          <a:p>
            <a:endParaRPr lang="en-US" dirty="0"/>
          </a:p>
          <a:p>
            <a:pPr marL="285750" indent="-285750">
              <a:buFont typeface="Arial" panose="020B0604020202020204" pitchFamily="34" charset="0"/>
              <a:buChar char="•"/>
            </a:pPr>
            <a:r>
              <a:rPr lang="en-US" dirty="0"/>
              <a:t>After the convolutional layers, there is an average pooling layer following a fully-connected layer with the output size </a:t>
            </a:r>
          </a:p>
          <a:p>
            <a:r>
              <a:rPr lang="en-US" dirty="0"/>
              <a:t>as the number of classes.</a:t>
            </a:r>
          </a:p>
          <a:p>
            <a:endParaRPr lang="en-US" dirty="0"/>
          </a:p>
        </p:txBody>
      </p:sp>
      <p:pic>
        <p:nvPicPr>
          <p:cNvPr id="5" name="Picture 4">
            <a:extLst>
              <a:ext uri="{FF2B5EF4-FFF2-40B4-BE49-F238E27FC236}">
                <a16:creationId xmlns:a16="http://schemas.microsoft.com/office/drawing/2014/main" id="{FE235E3C-6059-1B4A-97F9-8B201D1DAD02}"/>
              </a:ext>
            </a:extLst>
          </p:cNvPr>
          <p:cNvPicPr>
            <a:picLocks noChangeAspect="1"/>
          </p:cNvPicPr>
          <p:nvPr/>
        </p:nvPicPr>
        <p:blipFill>
          <a:blip r:embed="rId2"/>
          <a:stretch>
            <a:fillRect/>
          </a:stretch>
        </p:blipFill>
        <p:spPr>
          <a:xfrm>
            <a:off x="7718800" y="2617147"/>
            <a:ext cx="3980831" cy="2849157"/>
          </a:xfrm>
          <a:prstGeom prst="rect">
            <a:avLst/>
          </a:prstGeom>
        </p:spPr>
      </p:pic>
    </p:spTree>
    <p:extLst>
      <p:ext uri="{BB962C8B-B14F-4D97-AF65-F5344CB8AC3E}">
        <p14:creationId xmlns:p14="http://schemas.microsoft.com/office/powerpoint/2010/main" val="14828855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8445354-909C-2B46-8C26-0EF93653629E}"/>
              </a:ext>
            </a:extLst>
          </p:cNvPr>
          <p:cNvSpPr txBox="1"/>
          <p:nvPr/>
        </p:nvSpPr>
        <p:spPr>
          <a:xfrm>
            <a:off x="492369" y="391886"/>
            <a:ext cx="1293944" cy="523220"/>
          </a:xfrm>
          <a:prstGeom prst="rect">
            <a:avLst/>
          </a:prstGeom>
          <a:noFill/>
        </p:spPr>
        <p:txBody>
          <a:bodyPr wrap="none" rtlCol="0">
            <a:spAutoFit/>
          </a:bodyPr>
          <a:lstStyle/>
          <a:p>
            <a:r>
              <a:rPr lang="en-US" sz="2800" b="1" dirty="0"/>
              <a:t>Outline</a:t>
            </a:r>
          </a:p>
        </p:txBody>
      </p:sp>
      <p:sp>
        <p:nvSpPr>
          <p:cNvPr id="10" name="Slide Number Placeholder 9">
            <a:extLst>
              <a:ext uri="{FF2B5EF4-FFF2-40B4-BE49-F238E27FC236}">
                <a16:creationId xmlns:a16="http://schemas.microsoft.com/office/drawing/2014/main" id="{8BE049B7-283B-8247-BC9D-AB732ADBAD61}"/>
              </a:ext>
            </a:extLst>
          </p:cNvPr>
          <p:cNvSpPr>
            <a:spLocks noGrp="1"/>
          </p:cNvSpPr>
          <p:nvPr>
            <p:ph type="sldNum" sz="quarter" idx="12"/>
          </p:nvPr>
        </p:nvSpPr>
        <p:spPr>
          <a:xfrm>
            <a:off x="9432000" y="6480000"/>
            <a:ext cx="2743200" cy="365125"/>
          </a:xfrm>
        </p:spPr>
        <p:txBody>
          <a:bodyPr/>
          <a:lstStyle/>
          <a:p>
            <a:fld id="{C5184E39-17C3-1B46-A006-9F7568AAA460}" type="slidenum">
              <a:rPr lang="en-US" smtClean="0"/>
              <a:t>1</a:t>
            </a:fld>
            <a:endParaRPr lang="en-US" dirty="0"/>
          </a:p>
        </p:txBody>
      </p:sp>
      <p:graphicFrame>
        <p:nvGraphicFramePr>
          <p:cNvPr id="4" name="Table 3">
            <a:extLst>
              <a:ext uri="{FF2B5EF4-FFF2-40B4-BE49-F238E27FC236}">
                <a16:creationId xmlns:a16="http://schemas.microsoft.com/office/drawing/2014/main" id="{9F8EF700-0861-1840-B62C-4BDEA897734F}"/>
              </a:ext>
            </a:extLst>
          </p:cNvPr>
          <p:cNvGraphicFramePr>
            <a:graphicFrameLocks noGrp="1"/>
          </p:cNvGraphicFramePr>
          <p:nvPr>
            <p:extLst>
              <p:ext uri="{D42A27DB-BD31-4B8C-83A1-F6EECF244321}">
                <p14:modId xmlns:p14="http://schemas.microsoft.com/office/powerpoint/2010/main" val="3094152795"/>
              </p:ext>
            </p:extLst>
          </p:nvPr>
        </p:nvGraphicFramePr>
        <p:xfrm>
          <a:off x="492369" y="936833"/>
          <a:ext cx="5810030" cy="3320563"/>
        </p:xfrm>
        <a:graphic>
          <a:graphicData uri="http://schemas.openxmlformats.org/drawingml/2006/table">
            <a:tbl>
              <a:tblPr firstRow="1" bandRow="1">
                <a:tableStyleId>{5C22544A-7EE6-4342-B048-85BDC9FD1C3A}</a:tableStyleId>
              </a:tblPr>
              <a:tblGrid>
                <a:gridCol w="5810030">
                  <a:extLst>
                    <a:ext uri="{9D8B030D-6E8A-4147-A177-3AD203B41FA5}">
                      <a16:colId xmlns:a16="http://schemas.microsoft.com/office/drawing/2014/main" val="1644910535"/>
                    </a:ext>
                  </a:extLst>
                </a:gridCol>
              </a:tblGrid>
              <a:tr h="3320563">
                <a:tc>
                  <a:txBody>
                    <a:bodyPr/>
                    <a:lstStyle/>
                    <a:p>
                      <a:pPr marL="342900" indent="-342900">
                        <a:lnSpc>
                          <a:spcPct val="200000"/>
                        </a:lnSpc>
                        <a:buAutoNum type="arabicPeriod"/>
                      </a:pPr>
                      <a:r>
                        <a:rPr lang="en-US" b="1" dirty="0">
                          <a:solidFill>
                            <a:schemeClr val="tx1"/>
                          </a:solidFill>
                        </a:rPr>
                        <a:t>Introduction</a:t>
                      </a:r>
                    </a:p>
                    <a:p>
                      <a:pPr marL="342900" marR="0" lvl="0" indent="-342900" algn="l" defTabSz="914377" rtl="0" eaLnBrk="1" fontAlgn="auto" latinLnBrk="0" hangingPunct="1">
                        <a:lnSpc>
                          <a:spcPct val="200000"/>
                        </a:lnSpc>
                        <a:spcBef>
                          <a:spcPts val="0"/>
                        </a:spcBef>
                        <a:spcAft>
                          <a:spcPts val="0"/>
                        </a:spcAft>
                        <a:buClrTx/>
                        <a:buSzTx/>
                        <a:buFontTx/>
                        <a:buAutoNum type="arabicPeriod"/>
                        <a:tabLst/>
                        <a:defRPr/>
                      </a:pPr>
                      <a:r>
                        <a:rPr lang="en-US" b="1" dirty="0">
                          <a:solidFill>
                            <a:schemeClr val="tx1"/>
                          </a:solidFill>
                        </a:rPr>
                        <a:t>Introduction to Deep Learning</a:t>
                      </a:r>
                    </a:p>
                    <a:p>
                      <a:pPr marL="342900" marR="0" lvl="0" indent="-342900" algn="l" defTabSz="914377" rtl="0" eaLnBrk="1" fontAlgn="auto" latinLnBrk="0" hangingPunct="1">
                        <a:lnSpc>
                          <a:spcPct val="200000"/>
                        </a:lnSpc>
                        <a:spcBef>
                          <a:spcPts val="0"/>
                        </a:spcBef>
                        <a:spcAft>
                          <a:spcPts val="0"/>
                        </a:spcAft>
                        <a:buClrTx/>
                        <a:buSzTx/>
                        <a:buFontTx/>
                        <a:buAutoNum type="arabicPeriod"/>
                        <a:tabLst/>
                        <a:defRPr/>
                      </a:pPr>
                      <a:r>
                        <a:rPr lang="en-US" b="1" dirty="0">
                          <a:solidFill>
                            <a:schemeClr val="tx1"/>
                          </a:solidFill>
                        </a:rPr>
                        <a:t>Introduction to Machine Learning</a:t>
                      </a:r>
                    </a:p>
                    <a:p>
                      <a:pPr marL="342900" marR="0" lvl="0" indent="-342900" algn="l" defTabSz="914377" rtl="0" eaLnBrk="1" fontAlgn="auto" latinLnBrk="0" hangingPunct="1">
                        <a:lnSpc>
                          <a:spcPct val="200000"/>
                        </a:lnSpc>
                        <a:spcBef>
                          <a:spcPts val="0"/>
                        </a:spcBef>
                        <a:spcAft>
                          <a:spcPts val="0"/>
                        </a:spcAft>
                        <a:buClrTx/>
                        <a:buSzTx/>
                        <a:buFontTx/>
                        <a:buAutoNum type="arabicPeriod"/>
                        <a:tabLst/>
                        <a:defRPr/>
                      </a:pPr>
                      <a:r>
                        <a:rPr lang="en-US" b="1" dirty="0">
                          <a:solidFill>
                            <a:schemeClr val="tx1"/>
                          </a:solidFill>
                        </a:rPr>
                        <a:t>Experiments</a:t>
                      </a:r>
                    </a:p>
                    <a:p>
                      <a:pPr marL="342900" marR="0" lvl="0" indent="-342900" algn="l" defTabSz="914377" rtl="0" eaLnBrk="1" fontAlgn="auto" latinLnBrk="0" hangingPunct="1">
                        <a:lnSpc>
                          <a:spcPct val="200000"/>
                        </a:lnSpc>
                        <a:spcBef>
                          <a:spcPts val="0"/>
                        </a:spcBef>
                        <a:spcAft>
                          <a:spcPts val="0"/>
                        </a:spcAft>
                        <a:buClrTx/>
                        <a:buSzTx/>
                        <a:buFontTx/>
                        <a:buAutoNum type="arabicPeriod"/>
                        <a:tabLst/>
                        <a:defRPr/>
                      </a:pPr>
                      <a:r>
                        <a:rPr lang="en-US" b="1" dirty="0">
                          <a:solidFill>
                            <a:schemeClr val="tx1"/>
                          </a:solidFill>
                        </a:rPr>
                        <a:t>Results</a:t>
                      </a:r>
                    </a:p>
                    <a:p>
                      <a:pPr marL="342900" marR="0" lvl="0" indent="-342900" algn="l" defTabSz="914377" rtl="0" eaLnBrk="1" fontAlgn="auto" latinLnBrk="0" hangingPunct="1">
                        <a:lnSpc>
                          <a:spcPct val="200000"/>
                        </a:lnSpc>
                        <a:spcBef>
                          <a:spcPts val="0"/>
                        </a:spcBef>
                        <a:spcAft>
                          <a:spcPts val="0"/>
                        </a:spcAft>
                        <a:buClrTx/>
                        <a:buSzTx/>
                        <a:buFontTx/>
                        <a:buAutoNum type="arabicPeriod"/>
                        <a:tabLst/>
                        <a:defRPr/>
                      </a:pPr>
                      <a:r>
                        <a:rPr lang="en-US" b="1" dirty="0">
                          <a:solidFill>
                            <a:schemeClr val="tx1"/>
                          </a:solidFill>
                        </a:rPr>
                        <a:t>Conclusion and Recommendations</a:t>
                      </a:r>
                    </a:p>
                  </a:txBody>
                  <a:tcPr>
                    <a:noFill/>
                  </a:tcPr>
                </a:tc>
                <a:extLst>
                  <a:ext uri="{0D108BD9-81ED-4DB2-BD59-A6C34878D82A}">
                    <a16:rowId xmlns:a16="http://schemas.microsoft.com/office/drawing/2014/main" val="2449963779"/>
                  </a:ext>
                </a:extLst>
              </a:tr>
            </a:tbl>
          </a:graphicData>
        </a:graphic>
      </p:graphicFrame>
    </p:spTree>
    <p:extLst>
      <p:ext uri="{BB962C8B-B14F-4D97-AF65-F5344CB8AC3E}">
        <p14:creationId xmlns:p14="http://schemas.microsoft.com/office/powerpoint/2010/main" val="19182862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00177BC-4079-EB4C-8C93-237C52FCB5A8}"/>
              </a:ext>
            </a:extLst>
          </p:cNvPr>
          <p:cNvSpPr txBox="1"/>
          <p:nvPr/>
        </p:nvSpPr>
        <p:spPr>
          <a:xfrm>
            <a:off x="492369" y="391886"/>
            <a:ext cx="3677225" cy="523220"/>
          </a:xfrm>
          <a:prstGeom prst="rect">
            <a:avLst/>
          </a:prstGeom>
          <a:noFill/>
        </p:spPr>
        <p:txBody>
          <a:bodyPr wrap="none" rtlCol="0">
            <a:spAutoFit/>
          </a:bodyPr>
          <a:lstStyle/>
          <a:p>
            <a:r>
              <a:rPr lang="en-US" sz="2800" b="1" dirty="0"/>
              <a:t>Visual Geometry Group</a:t>
            </a:r>
          </a:p>
        </p:txBody>
      </p:sp>
      <p:sp>
        <p:nvSpPr>
          <p:cNvPr id="7" name="Slide Number Placeholder 6">
            <a:extLst>
              <a:ext uri="{FF2B5EF4-FFF2-40B4-BE49-F238E27FC236}">
                <a16:creationId xmlns:a16="http://schemas.microsoft.com/office/drawing/2014/main" id="{E5A7C9AB-33A9-7846-8CB1-DCF25AB7AC3B}"/>
              </a:ext>
            </a:extLst>
          </p:cNvPr>
          <p:cNvSpPr>
            <a:spLocks noGrp="1"/>
          </p:cNvSpPr>
          <p:nvPr>
            <p:ph type="sldNum" sz="quarter" idx="12"/>
          </p:nvPr>
        </p:nvSpPr>
        <p:spPr/>
        <p:txBody>
          <a:bodyPr/>
          <a:lstStyle/>
          <a:p>
            <a:fld id="{C5184E39-17C3-1B46-A006-9F7568AAA460}" type="slidenum">
              <a:rPr lang="en-US" smtClean="0"/>
              <a:t>19</a:t>
            </a:fld>
            <a:endParaRPr lang="en-US"/>
          </a:p>
        </p:txBody>
      </p:sp>
      <p:sp>
        <p:nvSpPr>
          <p:cNvPr id="2" name="TextBox 1">
            <a:extLst>
              <a:ext uri="{FF2B5EF4-FFF2-40B4-BE49-F238E27FC236}">
                <a16:creationId xmlns:a16="http://schemas.microsoft.com/office/drawing/2014/main" id="{42D1B4FE-147A-AB4F-A55D-0EE71E512B30}"/>
              </a:ext>
            </a:extLst>
          </p:cNvPr>
          <p:cNvSpPr txBox="1"/>
          <p:nvPr/>
        </p:nvSpPr>
        <p:spPr>
          <a:xfrm>
            <a:off x="492369" y="1379267"/>
            <a:ext cx="11632095" cy="4247317"/>
          </a:xfrm>
          <a:prstGeom prst="rect">
            <a:avLst/>
          </a:prstGeom>
          <a:noFill/>
        </p:spPr>
        <p:txBody>
          <a:bodyPr wrap="none" rtlCol="0">
            <a:spAutoFit/>
          </a:bodyPr>
          <a:lstStyle/>
          <a:p>
            <a:pPr marL="285750" indent="-285750">
              <a:buFont typeface="Arial" panose="020B0604020202020204" pitchFamily="34" charset="0"/>
              <a:buChar char="•"/>
            </a:pPr>
            <a:r>
              <a:rPr lang="en-US" dirty="0"/>
              <a:t>The</a:t>
            </a:r>
            <a:r>
              <a:rPr lang="en-US" b="1" dirty="0"/>
              <a:t> Visual Geometry Group </a:t>
            </a:r>
            <a:r>
              <a:rPr lang="en-US" dirty="0"/>
              <a:t>(</a:t>
            </a:r>
            <a:r>
              <a:rPr lang="en-US" b="1" dirty="0"/>
              <a:t>VGG</a:t>
            </a:r>
            <a:r>
              <a:rPr lang="en-US" dirty="0"/>
              <a:t>) network was proposed by </a:t>
            </a:r>
            <a:r>
              <a:rPr lang="en-US" dirty="0" err="1"/>
              <a:t>Simonyan</a:t>
            </a:r>
            <a:r>
              <a:rPr lang="en-US" dirty="0"/>
              <a:t> and Zisserman as a very profound architecture </a:t>
            </a:r>
          </a:p>
          <a:p>
            <a:r>
              <a:rPr lang="en-US" dirty="0"/>
              <a:t>for the problem of image recognition.</a:t>
            </a:r>
          </a:p>
          <a:p>
            <a:endParaRPr lang="en-US" dirty="0"/>
          </a:p>
          <a:p>
            <a:endParaRPr lang="en-US" dirty="0"/>
          </a:p>
          <a:p>
            <a:pPr marL="285750" indent="-285750">
              <a:buFont typeface="Arial" panose="020B0604020202020204" pitchFamily="34" charset="0"/>
              <a:buChar char="•"/>
            </a:pPr>
            <a:r>
              <a:rPr lang="en-US" dirty="0"/>
              <a:t>The model architecture starts with an input layer.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Following that, there are 12 convolution layers using 3x3 filters in </a:t>
            </a:r>
            <a:r>
              <a:rPr lang="en-US" b="1" dirty="0"/>
              <a:t>VGG16</a:t>
            </a:r>
            <a:r>
              <a:rPr lang="en-US" dirty="0"/>
              <a:t>, </a:t>
            </a:r>
          </a:p>
          <a:p>
            <a:r>
              <a:rPr lang="en-US" dirty="0"/>
              <a:t>and 12 convolution layers using 3x3 filters in </a:t>
            </a:r>
            <a:r>
              <a:rPr lang="en-US" b="1" dirty="0"/>
              <a:t>VGG19 </a:t>
            </a:r>
            <a:r>
              <a:rPr lang="en-US" dirty="0"/>
              <a:t>architecture.</a:t>
            </a:r>
          </a:p>
          <a:p>
            <a:endParaRPr lang="en-US" dirty="0"/>
          </a:p>
          <a:p>
            <a:pPr marL="285750" indent="-285750">
              <a:buFont typeface="Arial" panose="020B0604020202020204" pitchFamily="34" charset="0"/>
              <a:buChar char="•"/>
            </a:pPr>
            <a:r>
              <a:rPr lang="en-US" dirty="0"/>
              <a:t>There are a total of 5 maximum pooling layers used after some convolution </a:t>
            </a:r>
          </a:p>
          <a:p>
            <a:r>
              <a:rPr lang="en-US" dirty="0"/>
              <a:t>layers. In maximum pooling, 2x2 windows were used with stride as 2.</a:t>
            </a:r>
          </a:p>
          <a:p>
            <a:endParaRPr lang="en-US" dirty="0"/>
          </a:p>
          <a:p>
            <a:pPr marL="285750" indent="-285750">
              <a:buFont typeface="Arial" panose="020B0604020202020204" pitchFamily="34" charset="0"/>
              <a:buChar char="•"/>
            </a:pPr>
            <a:r>
              <a:rPr lang="en-US" dirty="0"/>
              <a:t>After the convolution layers, there are three fully-connected layers </a:t>
            </a:r>
          </a:p>
          <a:p>
            <a:r>
              <a:rPr lang="en-US" dirty="0"/>
              <a:t>such that final output size is the number of classes.</a:t>
            </a:r>
          </a:p>
          <a:p>
            <a:endParaRPr lang="en-US" dirty="0"/>
          </a:p>
        </p:txBody>
      </p:sp>
      <p:pic>
        <p:nvPicPr>
          <p:cNvPr id="5" name="Picture 4">
            <a:extLst>
              <a:ext uri="{FF2B5EF4-FFF2-40B4-BE49-F238E27FC236}">
                <a16:creationId xmlns:a16="http://schemas.microsoft.com/office/drawing/2014/main" id="{A3934A6D-7D09-694C-BB38-5CFDCBAA7522}"/>
              </a:ext>
            </a:extLst>
          </p:cNvPr>
          <p:cNvPicPr>
            <a:picLocks noChangeAspect="1"/>
          </p:cNvPicPr>
          <p:nvPr/>
        </p:nvPicPr>
        <p:blipFill>
          <a:blip r:embed="rId2"/>
          <a:stretch>
            <a:fillRect/>
          </a:stretch>
        </p:blipFill>
        <p:spPr>
          <a:xfrm>
            <a:off x="7948246" y="1744393"/>
            <a:ext cx="3751385" cy="5063264"/>
          </a:xfrm>
          <a:prstGeom prst="rect">
            <a:avLst/>
          </a:prstGeom>
        </p:spPr>
      </p:pic>
    </p:spTree>
    <p:extLst>
      <p:ext uri="{BB962C8B-B14F-4D97-AF65-F5344CB8AC3E}">
        <p14:creationId xmlns:p14="http://schemas.microsoft.com/office/powerpoint/2010/main" val="13666547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3980DF9-4527-2444-998A-ECEE3D01B888}"/>
              </a:ext>
            </a:extLst>
          </p:cNvPr>
          <p:cNvSpPr txBox="1"/>
          <p:nvPr/>
        </p:nvSpPr>
        <p:spPr>
          <a:xfrm>
            <a:off x="492369" y="391886"/>
            <a:ext cx="5182829" cy="523220"/>
          </a:xfrm>
          <a:prstGeom prst="rect">
            <a:avLst/>
          </a:prstGeom>
          <a:noFill/>
        </p:spPr>
        <p:txBody>
          <a:bodyPr wrap="none" rtlCol="0">
            <a:spAutoFit/>
          </a:bodyPr>
          <a:lstStyle/>
          <a:p>
            <a:r>
              <a:rPr lang="en-US" sz="2800" b="1" dirty="0"/>
              <a:t>Introduction to Machine Learning</a:t>
            </a:r>
          </a:p>
        </p:txBody>
      </p:sp>
      <p:sp>
        <p:nvSpPr>
          <p:cNvPr id="7" name="Slide Number Placeholder 6">
            <a:extLst>
              <a:ext uri="{FF2B5EF4-FFF2-40B4-BE49-F238E27FC236}">
                <a16:creationId xmlns:a16="http://schemas.microsoft.com/office/drawing/2014/main" id="{DA0B6B30-5593-AF4E-864D-48C066E0276D}"/>
              </a:ext>
            </a:extLst>
          </p:cNvPr>
          <p:cNvSpPr>
            <a:spLocks noGrp="1"/>
          </p:cNvSpPr>
          <p:nvPr>
            <p:ph type="sldNum" sz="quarter" idx="12"/>
          </p:nvPr>
        </p:nvSpPr>
        <p:spPr/>
        <p:txBody>
          <a:bodyPr/>
          <a:lstStyle/>
          <a:p>
            <a:fld id="{C5184E39-17C3-1B46-A006-9F7568AAA460}" type="slidenum">
              <a:rPr lang="en-US" smtClean="0"/>
              <a:t>20</a:t>
            </a:fld>
            <a:endParaRPr lang="en-US"/>
          </a:p>
        </p:txBody>
      </p:sp>
      <p:sp>
        <p:nvSpPr>
          <p:cNvPr id="2" name="TextBox 1">
            <a:extLst>
              <a:ext uri="{FF2B5EF4-FFF2-40B4-BE49-F238E27FC236}">
                <a16:creationId xmlns:a16="http://schemas.microsoft.com/office/drawing/2014/main" id="{999FC7E5-0BA0-6940-B527-FF750F19B083}"/>
              </a:ext>
            </a:extLst>
          </p:cNvPr>
          <p:cNvSpPr txBox="1"/>
          <p:nvPr/>
        </p:nvSpPr>
        <p:spPr>
          <a:xfrm>
            <a:off x="492369" y="1152988"/>
            <a:ext cx="11699631" cy="3416320"/>
          </a:xfrm>
          <a:prstGeom prst="rect">
            <a:avLst/>
          </a:prstGeom>
          <a:noFill/>
        </p:spPr>
        <p:txBody>
          <a:bodyPr wrap="square" rtlCol="0">
            <a:spAutoFit/>
          </a:bodyPr>
          <a:lstStyle/>
          <a:p>
            <a:pPr marL="342900" indent="-342900">
              <a:buFont typeface="+mj-lt"/>
              <a:buAutoNum type="arabicPeriod"/>
            </a:pPr>
            <a:r>
              <a:rPr lang="en-US" b="1" dirty="0"/>
              <a:t>Cross Validation</a:t>
            </a:r>
          </a:p>
          <a:p>
            <a:pPr marL="342900" indent="-342900">
              <a:buFont typeface="+mj-lt"/>
              <a:buAutoNum type="arabicPeriod"/>
            </a:pPr>
            <a:endParaRPr lang="en-US" b="1" dirty="0"/>
          </a:p>
          <a:p>
            <a:pPr marL="342900" indent="-342900">
              <a:buFont typeface="+mj-lt"/>
              <a:buAutoNum type="arabicPeriod"/>
            </a:pPr>
            <a:r>
              <a:rPr lang="en-US" b="1" dirty="0"/>
              <a:t>Regularization</a:t>
            </a:r>
          </a:p>
          <a:p>
            <a:pPr marL="342900" indent="-342900">
              <a:buFont typeface="+mj-lt"/>
              <a:buAutoNum type="arabicPeriod"/>
            </a:pPr>
            <a:endParaRPr lang="en-US" b="1" dirty="0"/>
          </a:p>
          <a:p>
            <a:pPr marL="342900" indent="-342900">
              <a:buFont typeface="+mj-lt"/>
              <a:buAutoNum type="arabicPeriod"/>
            </a:pPr>
            <a:r>
              <a:rPr lang="en-US" b="1" dirty="0"/>
              <a:t>Support Vector Machines</a:t>
            </a:r>
          </a:p>
          <a:p>
            <a:pPr marL="342900" indent="-342900">
              <a:buFont typeface="+mj-lt"/>
              <a:buAutoNum type="arabicPeriod"/>
            </a:pPr>
            <a:endParaRPr lang="en-US" b="1" dirty="0"/>
          </a:p>
          <a:p>
            <a:pPr marL="342900" indent="-342900">
              <a:buFont typeface="+mj-lt"/>
              <a:buAutoNum type="arabicPeriod"/>
            </a:pPr>
            <a:r>
              <a:rPr lang="en-US" b="1" dirty="0"/>
              <a:t>Logistic Regression</a:t>
            </a:r>
          </a:p>
          <a:p>
            <a:pPr marL="342900" indent="-342900">
              <a:buFont typeface="+mj-lt"/>
              <a:buAutoNum type="arabicPeriod"/>
            </a:pPr>
            <a:endParaRPr lang="en-US" b="1" dirty="0"/>
          </a:p>
          <a:p>
            <a:pPr marL="342900" indent="-342900">
              <a:buFont typeface="+mj-lt"/>
              <a:buAutoNum type="arabicPeriod"/>
            </a:pPr>
            <a:r>
              <a:rPr lang="en-US" b="1" dirty="0"/>
              <a:t>K-Nearest Neighbor</a:t>
            </a:r>
          </a:p>
          <a:p>
            <a:pPr marL="342900" indent="-342900">
              <a:buFont typeface="+mj-lt"/>
              <a:buAutoNum type="arabicPeriod"/>
            </a:pPr>
            <a:endParaRPr lang="en-US" b="1" dirty="0"/>
          </a:p>
          <a:p>
            <a:pPr marL="342900" indent="-342900">
              <a:buFont typeface="+mj-lt"/>
              <a:buAutoNum type="arabicPeriod"/>
            </a:pPr>
            <a:r>
              <a:rPr lang="en-US" b="1" dirty="0"/>
              <a:t>Linear Discriminant Analysis</a:t>
            </a:r>
          </a:p>
          <a:p>
            <a:pPr marL="342900" indent="-342900">
              <a:buFont typeface="+mj-lt"/>
              <a:buAutoNum type="arabicPeriod"/>
            </a:pPr>
            <a:endParaRPr lang="en-US" b="1" dirty="0"/>
          </a:p>
        </p:txBody>
      </p:sp>
    </p:spTree>
    <p:extLst>
      <p:ext uri="{BB962C8B-B14F-4D97-AF65-F5344CB8AC3E}">
        <p14:creationId xmlns:p14="http://schemas.microsoft.com/office/powerpoint/2010/main" val="16712613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3325664-5A64-7242-A602-305A315692E9}"/>
              </a:ext>
            </a:extLst>
          </p:cNvPr>
          <p:cNvSpPr txBox="1"/>
          <p:nvPr/>
        </p:nvSpPr>
        <p:spPr>
          <a:xfrm>
            <a:off x="492369" y="391886"/>
            <a:ext cx="5208221" cy="523220"/>
          </a:xfrm>
          <a:prstGeom prst="rect">
            <a:avLst/>
          </a:prstGeom>
          <a:noFill/>
        </p:spPr>
        <p:txBody>
          <a:bodyPr wrap="none" rtlCol="0">
            <a:spAutoFit/>
          </a:bodyPr>
          <a:lstStyle/>
          <a:p>
            <a:r>
              <a:rPr lang="en-US" sz="2800" b="1" dirty="0"/>
              <a:t>Introduction to Machine Learning</a:t>
            </a:r>
          </a:p>
        </p:txBody>
      </p:sp>
      <p:sp>
        <p:nvSpPr>
          <p:cNvPr id="7" name="Slide Number Placeholder 6">
            <a:extLst>
              <a:ext uri="{FF2B5EF4-FFF2-40B4-BE49-F238E27FC236}">
                <a16:creationId xmlns:a16="http://schemas.microsoft.com/office/drawing/2014/main" id="{FFAD0F73-D093-F54C-9173-974D9A6E4CBA}"/>
              </a:ext>
            </a:extLst>
          </p:cNvPr>
          <p:cNvSpPr>
            <a:spLocks noGrp="1"/>
          </p:cNvSpPr>
          <p:nvPr>
            <p:ph type="sldNum" sz="quarter" idx="12"/>
          </p:nvPr>
        </p:nvSpPr>
        <p:spPr/>
        <p:txBody>
          <a:bodyPr/>
          <a:lstStyle/>
          <a:p>
            <a:fld id="{C5184E39-17C3-1B46-A006-9F7568AAA460}" type="slidenum">
              <a:rPr lang="en-US" smtClean="0"/>
              <a:t>21</a:t>
            </a:fld>
            <a:endParaRPr lang="en-US"/>
          </a:p>
        </p:txBody>
      </p:sp>
      <p:sp>
        <p:nvSpPr>
          <p:cNvPr id="4" name="TextBox 3">
            <a:extLst>
              <a:ext uri="{FF2B5EF4-FFF2-40B4-BE49-F238E27FC236}">
                <a16:creationId xmlns:a16="http://schemas.microsoft.com/office/drawing/2014/main" id="{653AE417-2981-8249-8776-5986E8AF7E53}"/>
              </a:ext>
            </a:extLst>
          </p:cNvPr>
          <p:cNvSpPr txBox="1"/>
          <p:nvPr/>
        </p:nvSpPr>
        <p:spPr>
          <a:xfrm>
            <a:off x="492369" y="999067"/>
            <a:ext cx="11385060" cy="2308324"/>
          </a:xfrm>
          <a:prstGeom prst="rect">
            <a:avLst/>
          </a:prstGeom>
          <a:noFill/>
        </p:spPr>
        <p:txBody>
          <a:bodyPr wrap="square" rtlCol="0">
            <a:spAutoFit/>
          </a:bodyPr>
          <a:lstStyle/>
          <a:p>
            <a:pPr marL="285750" indent="-285750">
              <a:buFont typeface="Arial" panose="020B0604020202020204" pitchFamily="34" charset="0"/>
              <a:buChar char="•"/>
            </a:pPr>
            <a:r>
              <a:rPr lang="en-US" dirty="0"/>
              <a:t>The goal of </a:t>
            </a:r>
            <a:r>
              <a:rPr lang="en-US" b="1" dirty="0"/>
              <a:t>machine learning </a:t>
            </a:r>
            <a:r>
              <a:rPr lang="en-US" dirty="0"/>
              <a:t>(</a:t>
            </a:r>
            <a:r>
              <a:rPr lang="en-US" b="1" dirty="0"/>
              <a:t>ML</a:t>
            </a:r>
            <a:r>
              <a:rPr lang="en-US" dirty="0"/>
              <a:t>) is to learn from available data or experiences to solve a given problem. </a:t>
            </a:r>
          </a:p>
          <a:p>
            <a:r>
              <a:rPr lang="en-US" dirty="0"/>
              <a:t>A traditional ML pipeline may be listed as follows:</a:t>
            </a:r>
          </a:p>
          <a:p>
            <a:endParaRPr lang="en-US" dirty="0"/>
          </a:p>
          <a:p>
            <a:pPr marL="285750" indent="-285750">
              <a:buFontTx/>
              <a:buChar char="-"/>
            </a:pPr>
            <a:r>
              <a:rPr lang="en-US" dirty="0"/>
              <a:t>defining the problem to solve,</a:t>
            </a:r>
          </a:p>
          <a:p>
            <a:pPr marL="285750" indent="-285750">
              <a:buFontTx/>
              <a:buChar char="-"/>
            </a:pPr>
            <a:r>
              <a:rPr lang="en-US" dirty="0"/>
              <a:t>collecting the data for training and testing,</a:t>
            </a:r>
          </a:p>
          <a:p>
            <a:pPr marL="285750" indent="-285750">
              <a:buFontTx/>
              <a:buChar char="-"/>
            </a:pPr>
            <a:r>
              <a:rPr lang="en-US" dirty="0"/>
              <a:t>designing or extracting the features describing data,</a:t>
            </a:r>
          </a:p>
          <a:p>
            <a:pPr marL="285750" indent="-285750">
              <a:buFontTx/>
              <a:buChar char="-"/>
            </a:pPr>
            <a:r>
              <a:rPr lang="en-US" dirty="0"/>
              <a:t>training the model to optimize the loss function by tuning the parameters through experiments, and</a:t>
            </a:r>
          </a:p>
          <a:p>
            <a:pPr marL="285750" indent="-285750">
              <a:buFontTx/>
              <a:buChar char="-"/>
            </a:pPr>
            <a:r>
              <a:rPr lang="en-US" dirty="0"/>
              <a:t>testing the model to evaluate the performance of trained model on unseen test data.</a:t>
            </a:r>
          </a:p>
        </p:txBody>
      </p:sp>
      <p:pic>
        <p:nvPicPr>
          <p:cNvPr id="6" name="Picture 5">
            <a:extLst>
              <a:ext uri="{FF2B5EF4-FFF2-40B4-BE49-F238E27FC236}">
                <a16:creationId xmlns:a16="http://schemas.microsoft.com/office/drawing/2014/main" id="{BE8B8602-89D2-8F45-A1D3-ACE078160156}"/>
              </a:ext>
            </a:extLst>
          </p:cNvPr>
          <p:cNvPicPr>
            <a:picLocks noChangeAspect="1"/>
          </p:cNvPicPr>
          <p:nvPr/>
        </p:nvPicPr>
        <p:blipFill rotWithShape="1">
          <a:blip r:embed="rId2"/>
          <a:srcRect b="9438"/>
          <a:stretch/>
        </p:blipFill>
        <p:spPr>
          <a:xfrm>
            <a:off x="7416798" y="3389352"/>
            <a:ext cx="4460631" cy="3235742"/>
          </a:xfrm>
          <a:prstGeom prst="rect">
            <a:avLst/>
          </a:prstGeom>
        </p:spPr>
      </p:pic>
      <p:sp>
        <p:nvSpPr>
          <p:cNvPr id="8" name="TextBox 7">
            <a:extLst>
              <a:ext uri="{FF2B5EF4-FFF2-40B4-BE49-F238E27FC236}">
                <a16:creationId xmlns:a16="http://schemas.microsoft.com/office/drawing/2014/main" id="{80A12FB9-DB2E-974A-B6DD-35E26B1C34D3}"/>
              </a:ext>
            </a:extLst>
          </p:cNvPr>
          <p:cNvSpPr txBox="1"/>
          <p:nvPr/>
        </p:nvSpPr>
        <p:spPr>
          <a:xfrm>
            <a:off x="492369" y="3429000"/>
            <a:ext cx="6924429" cy="2862322"/>
          </a:xfrm>
          <a:prstGeom prst="rect">
            <a:avLst/>
          </a:prstGeom>
          <a:noFill/>
        </p:spPr>
        <p:txBody>
          <a:bodyPr wrap="square" rtlCol="0">
            <a:spAutoFit/>
          </a:bodyPr>
          <a:lstStyle/>
          <a:p>
            <a:pPr marL="285750" indent="-285750">
              <a:buFont typeface="Arial" panose="020B0604020202020204" pitchFamily="34" charset="0"/>
              <a:buChar char="•"/>
            </a:pPr>
            <a:r>
              <a:rPr lang="en-US" b="1" dirty="0"/>
              <a:t>Supervised learning</a:t>
            </a:r>
            <a:r>
              <a:rPr lang="en-US" dirty="0"/>
              <a:t> is a ML method that establishes a relationship </a:t>
            </a:r>
          </a:p>
          <a:p>
            <a:r>
              <a:rPr lang="en-US" dirty="0"/>
              <a:t>between each attribute of data feature map and </a:t>
            </a:r>
          </a:p>
          <a:p>
            <a:r>
              <a:rPr lang="en-US" dirty="0"/>
              <a:t>its target value. Estimating the output value for each new datum is the main goal. Regression and classification problems </a:t>
            </a:r>
          </a:p>
          <a:p>
            <a:r>
              <a:rPr lang="en-US" dirty="0"/>
              <a:t>are solved by supervised learning approaches.</a:t>
            </a:r>
          </a:p>
          <a:p>
            <a:endParaRPr lang="en-US" dirty="0"/>
          </a:p>
          <a:p>
            <a:pPr marL="285750" indent="-285750">
              <a:buFont typeface="Arial" panose="020B0604020202020204" pitchFamily="34" charset="0"/>
              <a:buChar char="•"/>
            </a:pPr>
            <a:r>
              <a:rPr lang="en-US" dirty="0"/>
              <a:t>The problems having data with unknown true values are solved by </a:t>
            </a:r>
          </a:p>
          <a:p>
            <a:r>
              <a:rPr lang="en-US" b="1" dirty="0"/>
              <a:t>unsupervised learning</a:t>
            </a:r>
            <a:r>
              <a:rPr lang="en-US" dirty="0"/>
              <a:t>. Here, grouping the given data</a:t>
            </a:r>
          </a:p>
          <a:p>
            <a:r>
              <a:rPr lang="en-US" dirty="0"/>
              <a:t>is the main goal. Clustering tasks are unsupervised learning approaches.</a:t>
            </a:r>
          </a:p>
          <a:p>
            <a:endParaRPr lang="en-US" dirty="0"/>
          </a:p>
        </p:txBody>
      </p:sp>
    </p:spTree>
    <p:extLst>
      <p:ext uri="{BB962C8B-B14F-4D97-AF65-F5344CB8AC3E}">
        <p14:creationId xmlns:p14="http://schemas.microsoft.com/office/powerpoint/2010/main" val="37792066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0BD2F85-6E67-C747-8451-12D1E6ECA40D}"/>
              </a:ext>
            </a:extLst>
          </p:cNvPr>
          <p:cNvSpPr txBox="1"/>
          <p:nvPr/>
        </p:nvSpPr>
        <p:spPr>
          <a:xfrm>
            <a:off x="492369" y="391886"/>
            <a:ext cx="2569678" cy="523220"/>
          </a:xfrm>
          <a:prstGeom prst="rect">
            <a:avLst/>
          </a:prstGeom>
          <a:noFill/>
        </p:spPr>
        <p:txBody>
          <a:bodyPr wrap="none" rtlCol="0">
            <a:spAutoFit/>
          </a:bodyPr>
          <a:lstStyle/>
          <a:p>
            <a:r>
              <a:rPr lang="en-US" sz="2800" b="1" dirty="0"/>
              <a:t>Cross Validation</a:t>
            </a:r>
          </a:p>
        </p:txBody>
      </p:sp>
      <p:sp>
        <p:nvSpPr>
          <p:cNvPr id="7" name="Slide Number Placeholder 6">
            <a:extLst>
              <a:ext uri="{FF2B5EF4-FFF2-40B4-BE49-F238E27FC236}">
                <a16:creationId xmlns:a16="http://schemas.microsoft.com/office/drawing/2014/main" id="{BCA8B8ED-A599-3745-9314-E2C956621F9E}"/>
              </a:ext>
            </a:extLst>
          </p:cNvPr>
          <p:cNvSpPr>
            <a:spLocks noGrp="1"/>
          </p:cNvSpPr>
          <p:nvPr>
            <p:ph type="sldNum" sz="quarter" idx="12"/>
          </p:nvPr>
        </p:nvSpPr>
        <p:spPr/>
        <p:txBody>
          <a:bodyPr/>
          <a:lstStyle/>
          <a:p>
            <a:fld id="{C5184E39-17C3-1B46-A006-9F7568AAA460}" type="slidenum">
              <a:rPr lang="en-US" smtClean="0"/>
              <a:t>22</a:t>
            </a:fld>
            <a:endParaRPr lang="en-US"/>
          </a:p>
        </p:txBody>
      </p:sp>
      <p:sp>
        <p:nvSpPr>
          <p:cNvPr id="2" name="TextBox 1">
            <a:extLst>
              <a:ext uri="{FF2B5EF4-FFF2-40B4-BE49-F238E27FC236}">
                <a16:creationId xmlns:a16="http://schemas.microsoft.com/office/drawing/2014/main" id="{D1545F68-AFCD-8449-96BE-86F673B980F8}"/>
              </a:ext>
            </a:extLst>
          </p:cNvPr>
          <p:cNvSpPr txBox="1"/>
          <p:nvPr/>
        </p:nvSpPr>
        <p:spPr>
          <a:xfrm>
            <a:off x="492369" y="1126067"/>
            <a:ext cx="11479168" cy="2308324"/>
          </a:xfrm>
          <a:prstGeom prst="rect">
            <a:avLst/>
          </a:prstGeom>
          <a:noFill/>
        </p:spPr>
        <p:txBody>
          <a:bodyPr wrap="none" rtlCol="0">
            <a:spAutoFit/>
          </a:bodyPr>
          <a:lstStyle/>
          <a:p>
            <a:pPr marL="285750" indent="-285750">
              <a:buFont typeface="Arial" panose="020B0604020202020204" pitchFamily="34" charset="0"/>
              <a:buChar char="•"/>
            </a:pPr>
            <a:r>
              <a:rPr lang="en-US" dirty="0"/>
              <a:t>In the </a:t>
            </a:r>
            <a:r>
              <a:rPr lang="en-US" b="1" dirty="0"/>
              <a:t>cross-validation</a:t>
            </a:r>
            <a:r>
              <a:rPr lang="en-US" dirty="0"/>
              <a:t> (</a:t>
            </a:r>
            <a:r>
              <a:rPr lang="en-US" b="1" dirty="0"/>
              <a:t>CV</a:t>
            </a:r>
            <a:r>
              <a:rPr lang="en-US" dirty="0"/>
              <a:t>) method, all the data is divided into train and test set.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In </a:t>
            </a:r>
            <a:r>
              <a:rPr lang="en-US" b="1" dirty="0"/>
              <a:t>K-Fold CV</a:t>
            </a:r>
            <a:r>
              <a:rPr lang="en-US" dirty="0"/>
              <a:t>, data is divided into K groups equally or unevenly in a random chosen way or specific distribution way.</a:t>
            </a:r>
          </a:p>
          <a:p>
            <a:r>
              <a:rPr lang="en-US" dirty="0"/>
              <a:t>The model trained and tested for K times independently. For each iteration one of the groups are chosen as test group,</a:t>
            </a:r>
          </a:p>
          <a:p>
            <a:r>
              <a:rPr lang="en-US" dirty="0"/>
              <a:t>and the remaining K-1 groups are merged to use as train set. Note that, the choice of K must be greater than 1.</a:t>
            </a:r>
          </a:p>
          <a:p>
            <a:endParaRPr lang="en-US" dirty="0"/>
          </a:p>
          <a:p>
            <a:pPr marL="285750" indent="-285750">
              <a:buFont typeface="Arial" panose="020B0604020202020204" pitchFamily="34" charset="0"/>
              <a:buChar char="•"/>
            </a:pPr>
            <a:r>
              <a:rPr lang="en-US" dirty="0"/>
              <a:t>If the K is chosen as the number of samples, say N, in data set, then this CV method is called as </a:t>
            </a:r>
            <a:r>
              <a:rPr lang="en-US" b="1" dirty="0"/>
              <a:t>Leave-One-Out</a:t>
            </a:r>
            <a:r>
              <a:rPr lang="en-US" dirty="0"/>
              <a:t>. Here, </a:t>
            </a:r>
          </a:p>
          <a:p>
            <a:r>
              <a:rPr lang="en-US" dirty="0"/>
              <a:t>the model is trained for N times.</a:t>
            </a:r>
          </a:p>
        </p:txBody>
      </p:sp>
      <p:pic>
        <p:nvPicPr>
          <p:cNvPr id="8" name="Picture 7">
            <a:extLst>
              <a:ext uri="{FF2B5EF4-FFF2-40B4-BE49-F238E27FC236}">
                <a16:creationId xmlns:a16="http://schemas.microsoft.com/office/drawing/2014/main" id="{AB09D77A-3731-3249-8E73-8E964E47CB45}"/>
              </a:ext>
            </a:extLst>
          </p:cNvPr>
          <p:cNvPicPr>
            <a:picLocks noChangeAspect="1"/>
          </p:cNvPicPr>
          <p:nvPr/>
        </p:nvPicPr>
        <p:blipFill>
          <a:blip r:embed="rId2"/>
          <a:stretch>
            <a:fillRect/>
          </a:stretch>
        </p:blipFill>
        <p:spPr>
          <a:xfrm>
            <a:off x="2575018" y="3658104"/>
            <a:ext cx="7041964" cy="2560714"/>
          </a:xfrm>
          <a:prstGeom prst="rect">
            <a:avLst/>
          </a:prstGeom>
        </p:spPr>
      </p:pic>
      <p:sp>
        <p:nvSpPr>
          <p:cNvPr id="9" name="TextBox 8">
            <a:extLst>
              <a:ext uri="{FF2B5EF4-FFF2-40B4-BE49-F238E27FC236}">
                <a16:creationId xmlns:a16="http://schemas.microsoft.com/office/drawing/2014/main" id="{E730D1CE-A373-5F43-AE41-955FC4561803}"/>
              </a:ext>
            </a:extLst>
          </p:cNvPr>
          <p:cNvSpPr txBox="1"/>
          <p:nvPr/>
        </p:nvSpPr>
        <p:spPr>
          <a:xfrm>
            <a:off x="4823554" y="6222851"/>
            <a:ext cx="2816797" cy="215444"/>
          </a:xfrm>
          <a:prstGeom prst="rect">
            <a:avLst/>
          </a:prstGeom>
          <a:noFill/>
        </p:spPr>
        <p:txBody>
          <a:bodyPr wrap="none" rtlCol="0">
            <a:spAutoFit/>
          </a:bodyPr>
          <a:lstStyle/>
          <a:p>
            <a:r>
              <a:rPr lang="en-US" sz="800" i="1" dirty="0">
                <a:solidFill>
                  <a:schemeClr val="bg1">
                    <a:lumMod val="50000"/>
                  </a:schemeClr>
                </a:solidFill>
              </a:rPr>
              <a:t>https://</a:t>
            </a:r>
            <a:r>
              <a:rPr lang="en-US" sz="800" i="1" dirty="0" err="1">
                <a:solidFill>
                  <a:schemeClr val="bg1">
                    <a:lumMod val="50000"/>
                  </a:schemeClr>
                </a:solidFill>
              </a:rPr>
              <a:t>imada.sdu.dk</a:t>
            </a:r>
            <a:r>
              <a:rPr lang="en-US" sz="800" i="1" dirty="0">
                <a:solidFill>
                  <a:schemeClr val="bg1">
                    <a:lumMod val="50000"/>
                  </a:schemeClr>
                </a:solidFill>
              </a:rPr>
              <a:t>/~</a:t>
            </a:r>
            <a:r>
              <a:rPr lang="en-US" sz="800" i="1" dirty="0" err="1">
                <a:solidFill>
                  <a:schemeClr val="bg1">
                    <a:lumMod val="50000"/>
                  </a:schemeClr>
                </a:solidFill>
              </a:rPr>
              <a:t>marco</a:t>
            </a:r>
            <a:r>
              <a:rPr lang="en-US" sz="800" i="1" dirty="0">
                <a:solidFill>
                  <a:schemeClr val="bg1">
                    <a:lumMod val="50000"/>
                  </a:schemeClr>
                </a:solidFill>
              </a:rPr>
              <a:t>/Teaching/AY2010-2011/DM825/</a:t>
            </a:r>
          </a:p>
        </p:txBody>
      </p:sp>
    </p:spTree>
    <p:extLst>
      <p:ext uri="{BB962C8B-B14F-4D97-AF65-F5344CB8AC3E}">
        <p14:creationId xmlns:p14="http://schemas.microsoft.com/office/powerpoint/2010/main" val="33405220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27A6E29-8F24-F341-9F49-8405C0230018}"/>
              </a:ext>
            </a:extLst>
          </p:cNvPr>
          <p:cNvSpPr txBox="1"/>
          <p:nvPr/>
        </p:nvSpPr>
        <p:spPr>
          <a:xfrm>
            <a:off x="492369" y="391886"/>
            <a:ext cx="2317942" cy="523220"/>
          </a:xfrm>
          <a:prstGeom prst="rect">
            <a:avLst/>
          </a:prstGeom>
          <a:noFill/>
        </p:spPr>
        <p:txBody>
          <a:bodyPr wrap="none" rtlCol="0">
            <a:spAutoFit/>
          </a:bodyPr>
          <a:lstStyle/>
          <a:p>
            <a:r>
              <a:rPr lang="en-US" sz="2800" b="1" dirty="0"/>
              <a:t>Regularization</a:t>
            </a:r>
          </a:p>
        </p:txBody>
      </p:sp>
      <p:sp>
        <p:nvSpPr>
          <p:cNvPr id="7" name="Slide Number Placeholder 6">
            <a:extLst>
              <a:ext uri="{FF2B5EF4-FFF2-40B4-BE49-F238E27FC236}">
                <a16:creationId xmlns:a16="http://schemas.microsoft.com/office/drawing/2014/main" id="{9CB660F9-D2DD-EB4D-9ED3-3582AD5BEC35}"/>
              </a:ext>
            </a:extLst>
          </p:cNvPr>
          <p:cNvSpPr>
            <a:spLocks noGrp="1"/>
          </p:cNvSpPr>
          <p:nvPr>
            <p:ph type="sldNum" sz="quarter" idx="12"/>
          </p:nvPr>
        </p:nvSpPr>
        <p:spPr/>
        <p:txBody>
          <a:bodyPr/>
          <a:lstStyle/>
          <a:p>
            <a:fld id="{C5184E39-17C3-1B46-A006-9F7568AAA460}" type="slidenum">
              <a:rPr lang="en-US" smtClean="0"/>
              <a:t>23</a:t>
            </a:fld>
            <a:endParaRPr lang="en-US" dirty="0"/>
          </a:p>
        </p:txBody>
      </p:sp>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1C333171-5904-0645-A15D-AD7ABA1F561C}"/>
                  </a:ext>
                </a:extLst>
              </p:cNvPr>
              <p:cNvSpPr txBox="1"/>
              <p:nvPr/>
            </p:nvSpPr>
            <p:spPr>
              <a:xfrm>
                <a:off x="492369" y="1258574"/>
                <a:ext cx="11818685" cy="2594236"/>
              </a:xfrm>
              <a:prstGeom prst="rect">
                <a:avLst/>
              </a:prstGeom>
              <a:noFill/>
            </p:spPr>
            <p:txBody>
              <a:bodyPr wrap="none" rtlCol="0">
                <a:spAutoFit/>
              </a:bodyPr>
              <a:lstStyle/>
              <a:p>
                <a:pPr marL="285750" indent="-285750">
                  <a:buFont typeface="Arial" panose="020B0604020202020204" pitchFamily="34" charset="0"/>
                  <a:buChar char="•"/>
                </a:pPr>
                <a:r>
                  <a:rPr lang="en-US" dirty="0">
                    <a:solidFill>
                      <a:schemeClr val="tx1"/>
                    </a:solidFill>
                  </a:rPr>
                  <a:t>To minimize the loss and obtain the more optimized results, the </a:t>
                </a:r>
                <a:r>
                  <a:rPr lang="en-US" b="1" dirty="0">
                    <a:solidFill>
                      <a:schemeClr val="tx1"/>
                    </a:solidFill>
                  </a:rPr>
                  <a:t>regularization</a:t>
                </a:r>
                <a:r>
                  <a:rPr lang="en-US" dirty="0">
                    <a:solidFill>
                      <a:schemeClr val="tx1"/>
                    </a:solidFill>
                  </a:rPr>
                  <a:t> term is applied to the objective </a:t>
                </a:r>
              </a:p>
              <a:p>
                <a:r>
                  <a:rPr lang="en-US" dirty="0">
                    <a:solidFill>
                      <a:schemeClr val="tx1"/>
                    </a:solidFill>
                  </a:rPr>
                  <a:t>loss function</a:t>
                </a:r>
                <a:r>
                  <a:rPr lang="en-US" dirty="0"/>
                  <a:t>. In general, the </a:t>
                </a:r>
                <a:r>
                  <a:rPr lang="en-US" dirty="0">
                    <a:solidFill>
                      <a:schemeClr val="tx1"/>
                    </a:solidFill>
                  </a:rPr>
                  <a:t>regularized loss function for supervised learning can be motivated as:</a:t>
                </a:r>
              </a:p>
              <a:p>
                <a:endParaRPr lang="en-US" dirty="0">
                  <a:solidFill>
                    <a:schemeClr val="tx1"/>
                  </a:solidFill>
                </a:endParaRPr>
              </a:p>
              <a:p>
                <a:endParaRPr lang="en-US" dirty="0">
                  <a:solidFill>
                    <a:schemeClr val="tx1"/>
                  </a:solidFill>
                </a:endParaRPr>
              </a:p>
              <a:p>
                <a:r>
                  <a:rPr lang="en-US" dirty="0">
                    <a:solidFill>
                      <a:schemeClr val="tx1"/>
                    </a:solidFill>
                  </a:rPr>
                  <a:t>																						    (3)</a:t>
                </a:r>
              </a:p>
              <a:p>
                <a:endParaRPr lang="en-US" dirty="0">
                  <a:solidFill>
                    <a:schemeClr val="tx1"/>
                  </a:solidFill>
                </a:endParaRPr>
              </a:p>
              <a:p>
                <a:r>
                  <a:rPr lang="en-US" dirty="0">
                    <a:solidFill>
                      <a:schemeClr val="tx1"/>
                    </a:solidFill>
                  </a:rPr>
                  <a:t>where n is the number of training samples, D is the training feature set with </a:t>
                </a:r>
                <a14:m>
                  <m:oMath xmlns:m="http://schemas.openxmlformats.org/officeDocument/2006/math">
                    <m:sSup>
                      <m:sSupPr>
                        <m:ctrlPr>
                          <a:rPr lang="en-US" i="1" dirty="0" smtClean="0">
                            <a:solidFill>
                              <a:schemeClr val="tx1"/>
                            </a:solidFill>
                            <a:latin typeface="Cambria Math" panose="02040503050406030204" pitchFamily="18" charset="0"/>
                          </a:rPr>
                        </m:ctrlPr>
                      </m:sSupPr>
                      <m:e>
                        <m:r>
                          <a:rPr lang="en-US" i="1" dirty="0" smtClean="0">
                            <a:solidFill>
                              <a:schemeClr val="tx1"/>
                            </a:solidFill>
                            <a:latin typeface="Cambria Math" panose="02040503050406030204" pitchFamily="18" charset="0"/>
                          </a:rPr>
                          <m:t>𝑥</m:t>
                        </m:r>
                      </m:e>
                      <m:sup>
                        <m:r>
                          <a:rPr lang="en-US" i="1" dirty="0" err="1">
                            <a:solidFill>
                              <a:schemeClr val="tx1"/>
                            </a:solidFill>
                            <a:latin typeface="Cambria Math" panose="02040503050406030204" pitchFamily="18" charset="0"/>
                          </a:rPr>
                          <m:t>𝑖</m:t>
                        </m:r>
                      </m:sup>
                    </m:sSup>
                  </m:oMath>
                </a14:m>
                <a:r>
                  <a:rPr lang="en-US" dirty="0">
                    <a:solidFill>
                      <a:schemeClr val="tx1"/>
                    </a:solidFill>
                  </a:rPr>
                  <a:t> as training input and </a:t>
                </a:r>
                <a14:m>
                  <m:oMath xmlns:m="http://schemas.openxmlformats.org/officeDocument/2006/math">
                    <m:sSup>
                      <m:sSupPr>
                        <m:ctrlPr>
                          <a:rPr lang="en-US" i="1" dirty="0" smtClean="0">
                            <a:solidFill>
                              <a:schemeClr val="tx1"/>
                            </a:solidFill>
                            <a:latin typeface="Cambria Math" panose="02040503050406030204" pitchFamily="18" charset="0"/>
                          </a:rPr>
                        </m:ctrlPr>
                      </m:sSupPr>
                      <m:e>
                        <m:r>
                          <a:rPr lang="en-US" i="1" dirty="0" smtClean="0">
                            <a:solidFill>
                              <a:schemeClr val="tx1"/>
                            </a:solidFill>
                            <a:latin typeface="Cambria Math" panose="02040503050406030204" pitchFamily="18" charset="0"/>
                          </a:rPr>
                          <m:t>𝑦</m:t>
                        </m:r>
                      </m:e>
                      <m:sup>
                        <m:r>
                          <a:rPr lang="en-US" i="1" dirty="0" err="1">
                            <a:solidFill>
                              <a:schemeClr val="tx1"/>
                            </a:solidFill>
                            <a:latin typeface="Cambria Math" panose="02040503050406030204" pitchFamily="18" charset="0"/>
                          </a:rPr>
                          <m:t>𝑖</m:t>
                        </m:r>
                      </m:sup>
                    </m:sSup>
                  </m:oMath>
                </a14:m>
                <a:r>
                  <a:rPr lang="en-US" dirty="0">
                    <a:solidFill>
                      <a:schemeClr val="tx1"/>
                    </a:solidFill>
                  </a:rPr>
                  <a:t> as the corresponding</a:t>
                </a:r>
              </a:p>
              <a:p>
                <a:r>
                  <a:rPr lang="en-US" dirty="0">
                    <a:solidFill>
                      <a:schemeClr val="tx1"/>
                    </a:solidFill>
                  </a:rPr>
                  <a:t>target output, </a:t>
                </a:r>
                <a14:m>
                  <m:oMath xmlns:m="http://schemas.openxmlformats.org/officeDocument/2006/math">
                    <m:sSub>
                      <m:sSubPr>
                        <m:ctrlPr>
                          <a:rPr lang="en-US" i="1" dirty="0" smtClean="0">
                            <a:solidFill>
                              <a:schemeClr val="tx1"/>
                            </a:solidFill>
                            <a:latin typeface="Cambria Math" panose="02040503050406030204" pitchFamily="18" charset="0"/>
                          </a:rPr>
                        </m:ctrlPr>
                      </m:sSubPr>
                      <m:e>
                        <m:r>
                          <a:rPr lang="en-US" i="1" dirty="0" smtClean="0">
                            <a:solidFill>
                              <a:schemeClr val="tx1"/>
                            </a:solidFill>
                            <a:latin typeface="Cambria Math" panose="02040503050406030204" pitchFamily="18" charset="0"/>
                          </a:rPr>
                          <m:t>𝑓</m:t>
                        </m:r>
                      </m:e>
                      <m:sub>
                        <m:r>
                          <a:rPr lang="en-US" i="1" dirty="0" smtClean="0">
                            <a:solidFill>
                              <a:schemeClr val="tx1"/>
                            </a:solidFill>
                            <a:latin typeface="Cambria Math" panose="02040503050406030204" pitchFamily="18" charset="0"/>
                          </a:rPr>
                          <m:t>𝑤</m:t>
                        </m:r>
                      </m:sub>
                    </m:sSub>
                  </m:oMath>
                </a14:m>
                <a:r>
                  <a:rPr lang="en-US" dirty="0">
                    <a:solidFill>
                      <a:schemeClr val="tx1"/>
                    </a:solidFill>
                  </a:rPr>
                  <a:t> is the mapping function between feature map and target values, </a:t>
                </a:r>
                <a14:m>
                  <m:oMath xmlns:m="http://schemas.openxmlformats.org/officeDocument/2006/math">
                    <m:r>
                      <a:rPr lang="en-US" i="1" dirty="0" smtClean="0">
                        <a:solidFill>
                          <a:schemeClr val="tx1"/>
                        </a:solidFill>
                        <a:latin typeface="Cambria Math" panose="02040503050406030204" pitchFamily="18" charset="0"/>
                      </a:rPr>
                      <m:t>𝜆</m:t>
                    </m:r>
                  </m:oMath>
                </a14:m>
                <a:r>
                  <a:rPr lang="en-US" dirty="0">
                    <a:solidFill>
                      <a:schemeClr val="tx1"/>
                    </a:solidFill>
                  </a:rPr>
                  <a:t> is a real number hyper-parameter </a:t>
                </a:r>
              </a:p>
              <a:p>
                <a:r>
                  <a:rPr lang="en-US" dirty="0">
                    <a:solidFill>
                      <a:schemeClr val="tx1"/>
                    </a:solidFill>
                  </a:rPr>
                  <a:t>greater than or equal to zero controlling the effect of regularization term, and R is the regularization term.</a:t>
                </a:r>
              </a:p>
            </p:txBody>
          </p:sp>
        </mc:Choice>
        <mc:Fallback>
          <p:sp>
            <p:nvSpPr>
              <p:cNvPr id="2" name="TextBox 1">
                <a:extLst>
                  <a:ext uri="{FF2B5EF4-FFF2-40B4-BE49-F238E27FC236}">
                    <a16:creationId xmlns:a16="http://schemas.microsoft.com/office/drawing/2014/main" id="{1C333171-5904-0645-A15D-AD7ABA1F561C}"/>
                  </a:ext>
                </a:extLst>
              </p:cNvPr>
              <p:cNvSpPr txBox="1">
                <a:spLocks noRot="1" noChangeAspect="1" noMove="1" noResize="1" noEditPoints="1" noAdjustHandles="1" noChangeArrowheads="1" noChangeShapeType="1" noTextEdit="1"/>
              </p:cNvSpPr>
              <p:nvPr/>
            </p:nvSpPr>
            <p:spPr>
              <a:xfrm>
                <a:off x="492369" y="1258574"/>
                <a:ext cx="11818685" cy="2594236"/>
              </a:xfrm>
              <a:prstGeom prst="rect">
                <a:avLst/>
              </a:prstGeom>
              <a:blipFill>
                <a:blip r:embed="rId2"/>
                <a:stretch>
                  <a:fillRect l="-429" t="-971" b="-291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 name="Rectangle 3">
                <a:extLst>
                  <a:ext uri="{FF2B5EF4-FFF2-40B4-BE49-F238E27FC236}">
                    <a16:creationId xmlns:a16="http://schemas.microsoft.com/office/drawing/2014/main" id="{EA5CD73E-597E-1145-B9E5-6C5CF676DC01}"/>
                  </a:ext>
                </a:extLst>
              </p:cNvPr>
              <p:cNvSpPr/>
              <p:nvPr/>
            </p:nvSpPr>
            <p:spPr>
              <a:xfrm>
                <a:off x="3908189" y="2024627"/>
                <a:ext cx="4375621" cy="75212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nary>
                        <m:naryPr>
                          <m:chr m:val="∑"/>
                          <m:limLoc m:val="subSup"/>
                          <m:supHide m:val="on"/>
                          <m:ctrlPr>
                            <a:rPr lang="en-US" i="1">
                              <a:solidFill>
                                <a:srgbClr val="836967"/>
                              </a:solidFill>
                              <a:latin typeface="Cambria Math" panose="02040503050406030204" pitchFamily="18" charset="0"/>
                            </a:rPr>
                          </m:ctrlPr>
                        </m:naryPr>
                        <m:sub>
                          <m:d>
                            <m:dPr>
                              <m:ctrlPr>
                                <a:rPr lang="en-US" i="1">
                                  <a:solidFill>
                                    <a:srgbClr val="836967"/>
                                  </a:solidFill>
                                  <a:latin typeface="Cambria Math" panose="02040503050406030204" pitchFamily="18" charset="0"/>
                                </a:rPr>
                              </m:ctrlPr>
                            </m:dPr>
                            <m:e>
                              <m:sSup>
                                <m:sSupPr>
                                  <m:ctrlPr>
                                    <a:rPr lang="en-US" i="1">
                                      <a:solidFill>
                                        <a:srgbClr val="836967"/>
                                      </a:solidFill>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𝑖</m:t>
                                  </m:r>
                                </m:sup>
                              </m:sSup>
                              <m:r>
                                <a:rPr lang="en-US" i="0">
                                  <a:latin typeface="Cambria Math" panose="02040503050406030204" pitchFamily="18" charset="0"/>
                                </a:rPr>
                                <m:t>,</m:t>
                              </m:r>
                              <m:sSup>
                                <m:sSupPr>
                                  <m:ctrlPr>
                                    <a:rPr lang="en-US" i="1">
                                      <a:solidFill>
                                        <a:srgbClr val="836967"/>
                                      </a:solidFill>
                                      <a:latin typeface="Cambria Math" panose="02040503050406030204" pitchFamily="18" charset="0"/>
                                    </a:rPr>
                                  </m:ctrlPr>
                                </m:sSupPr>
                                <m:e>
                                  <m:r>
                                    <a:rPr lang="en-US" i="1">
                                      <a:latin typeface="Cambria Math" panose="02040503050406030204" pitchFamily="18" charset="0"/>
                                    </a:rPr>
                                    <m:t>𝑦</m:t>
                                  </m:r>
                                </m:e>
                                <m:sup>
                                  <m:r>
                                    <a:rPr lang="en-US" i="1">
                                      <a:latin typeface="Cambria Math" panose="02040503050406030204" pitchFamily="18" charset="0"/>
                                    </a:rPr>
                                    <m:t>𝑖</m:t>
                                  </m:r>
                                </m:sup>
                              </m:sSup>
                              <m:r>
                                <a:rPr lang="en-US" i="0">
                                  <a:latin typeface="Cambria Math" panose="02040503050406030204" pitchFamily="18" charset="0"/>
                                </a:rPr>
                                <m:t>∈</m:t>
                              </m:r>
                              <m:r>
                                <a:rPr lang="en-US" i="1">
                                  <a:latin typeface="Cambria Math" panose="02040503050406030204" pitchFamily="18" charset="0"/>
                                </a:rPr>
                                <m:t>𝐷</m:t>
                              </m:r>
                            </m:e>
                          </m:d>
                        </m:sub>
                        <m:sup/>
                        <m:e>
                          <m:d>
                            <m:dPr>
                              <m:ctrlPr>
                                <a:rPr lang="en-US" i="1">
                                  <a:solidFill>
                                    <a:srgbClr val="836967"/>
                                  </a:solidFill>
                                  <a:latin typeface="Cambria Math" panose="02040503050406030204" pitchFamily="18" charset="0"/>
                                </a:rPr>
                              </m:ctrlPr>
                            </m:dPr>
                            <m:e>
                              <m:f>
                                <m:fPr>
                                  <m:ctrlPr>
                                    <a:rPr lang="en-US" i="1">
                                      <a:solidFill>
                                        <a:srgbClr val="836967"/>
                                      </a:solidFill>
                                      <a:latin typeface="Cambria Math" panose="02040503050406030204" pitchFamily="18" charset="0"/>
                                    </a:rPr>
                                  </m:ctrlPr>
                                </m:fPr>
                                <m:num>
                                  <m:r>
                                    <a:rPr lang="en-US" i="1">
                                      <a:latin typeface="Cambria Math" panose="02040503050406030204" pitchFamily="18" charset="0"/>
                                    </a:rPr>
                                    <m:t>𝐸𝑟𝑟𝑜𝑟</m:t>
                                  </m:r>
                                  <m:d>
                                    <m:dPr>
                                      <m:ctrlPr>
                                        <a:rPr lang="en-US" i="1">
                                          <a:solidFill>
                                            <a:srgbClr val="836967"/>
                                          </a:solidFill>
                                          <a:latin typeface="Cambria Math" panose="02040503050406030204" pitchFamily="18" charset="0"/>
                                        </a:rPr>
                                      </m:ctrlPr>
                                    </m:dPr>
                                    <m:e>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𝑤</m:t>
                                          </m:r>
                                        </m:sub>
                                      </m:sSub>
                                      <m:d>
                                        <m:dPr>
                                          <m:ctrlPr>
                                            <a:rPr lang="en-US" i="1">
                                              <a:solidFill>
                                                <a:srgbClr val="836967"/>
                                              </a:solidFill>
                                              <a:latin typeface="Cambria Math" panose="02040503050406030204" pitchFamily="18" charset="0"/>
                                            </a:rPr>
                                          </m:ctrlPr>
                                        </m:dPr>
                                        <m:e>
                                          <m:sSup>
                                            <m:sSupPr>
                                              <m:ctrlPr>
                                                <a:rPr lang="en-US" i="1">
                                                  <a:solidFill>
                                                    <a:srgbClr val="836967"/>
                                                  </a:solidFill>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𝑖</m:t>
                                              </m:r>
                                            </m:sup>
                                          </m:sSup>
                                        </m:e>
                                      </m:d>
                                      <m:r>
                                        <a:rPr lang="en-US" i="0">
                                          <a:latin typeface="Cambria Math" panose="02040503050406030204" pitchFamily="18" charset="0"/>
                                        </a:rPr>
                                        <m:t>,</m:t>
                                      </m:r>
                                      <m:sSup>
                                        <m:sSupPr>
                                          <m:ctrlPr>
                                            <a:rPr lang="en-US" i="1">
                                              <a:solidFill>
                                                <a:srgbClr val="836967"/>
                                              </a:solidFill>
                                              <a:latin typeface="Cambria Math" panose="02040503050406030204" pitchFamily="18" charset="0"/>
                                            </a:rPr>
                                          </m:ctrlPr>
                                        </m:sSupPr>
                                        <m:e>
                                          <m:r>
                                            <a:rPr lang="en-US" i="1">
                                              <a:latin typeface="Cambria Math" panose="02040503050406030204" pitchFamily="18" charset="0"/>
                                            </a:rPr>
                                            <m:t>𝑦</m:t>
                                          </m:r>
                                        </m:e>
                                        <m:sup>
                                          <m:r>
                                            <a:rPr lang="en-US" i="1">
                                              <a:latin typeface="Cambria Math" panose="02040503050406030204" pitchFamily="18" charset="0"/>
                                            </a:rPr>
                                            <m:t>𝑖</m:t>
                                          </m:r>
                                        </m:sup>
                                      </m:sSup>
                                    </m:e>
                                  </m:d>
                                </m:num>
                                <m:den>
                                  <m:r>
                                    <a:rPr lang="en-US" i="1">
                                      <a:latin typeface="Cambria Math" panose="02040503050406030204" pitchFamily="18" charset="0"/>
                                    </a:rPr>
                                    <m:t>𝑛</m:t>
                                  </m:r>
                                </m:den>
                              </m:f>
                            </m:e>
                          </m:d>
                        </m:e>
                      </m:nary>
                      <m:r>
                        <a:rPr lang="en-US" i="0">
                          <a:latin typeface="Cambria Math" panose="02040503050406030204" pitchFamily="18" charset="0"/>
                        </a:rPr>
                        <m:t>+</m:t>
                      </m:r>
                      <m:r>
                        <m:rPr>
                          <m:sty m:val="p"/>
                        </m:rPr>
                        <a:rPr lang="en-US" i="0">
                          <a:latin typeface="Cambria Math" panose="02040503050406030204" pitchFamily="18" charset="0"/>
                        </a:rPr>
                        <m:t>λ</m:t>
                      </m:r>
                      <m:r>
                        <a:rPr lang="en-US" i="1">
                          <a:latin typeface="Cambria Math" panose="02040503050406030204" pitchFamily="18" charset="0"/>
                        </a:rPr>
                        <m:t>𝑅</m:t>
                      </m:r>
                      <m:d>
                        <m:dPr>
                          <m:ctrlPr>
                            <a:rPr lang="en-US" i="1">
                              <a:solidFill>
                                <a:srgbClr val="836967"/>
                              </a:solidFill>
                              <a:latin typeface="Cambria Math" panose="02040503050406030204" pitchFamily="18" charset="0"/>
                            </a:rPr>
                          </m:ctrlPr>
                        </m:dPr>
                        <m:e>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𝑤</m:t>
                              </m:r>
                            </m:sub>
                          </m:sSub>
                        </m:e>
                      </m:d>
                      <m:r>
                        <a:rPr lang="en-US" i="0">
                          <a:latin typeface="Cambria Math" panose="02040503050406030204" pitchFamily="18" charset="0"/>
                        </a:rPr>
                        <m:t>,</m:t>
                      </m:r>
                    </m:oMath>
                  </m:oMathPara>
                </a14:m>
                <a:endParaRPr lang="en-US" dirty="0"/>
              </a:p>
            </p:txBody>
          </p:sp>
        </mc:Choice>
        <mc:Fallback>
          <p:sp>
            <p:nvSpPr>
              <p:cNvPr id="4" name="Rectangle 3">
                <a:extLst>
                  <a:ext uri="{FF2B5EF4-FFF2-40B4-BE49-F238E27FC236}">
                    <a16:creationId xmlns:a16="http://schemas.microsoft.com/office/drawing/2014/main" id="{EA5CD73E-597E-1145-B9E5-6C5CF676DC01}"/>
                  </a:ext>
                </a:extLst>
              </p:cNvPr>
              <p:cNvSpPr>
                <a:spLocks noRot="1" noChangeAspect="1" noMove="1" noResize="1" noEditPoints="1" noAdjustHandles="1" noChangeArrowheads="1" noChangeShapeType="1" noTextEdit="1"/>
              </p:cNvSpPr>
              <p:nvPr/>
            </p:nvSpPr>
            <p:spPr>
              <a:xfrm>
                <a:off x="3908189" y="2024627"/>
                <a:ext cx="4375621" cy="752129"/>
              </a:xfrm>
              <a:prstGeom prst="rect">
                <a:avLst/>
              </a:prstGeom>
              <a:blipFill>
                <a:blip r:embed="rId3"/>
                <a:stretch>
                  <a:fillRect l="-16474" t="-120000" b="-180000"/>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AE4FE637-B30F-F943-857A-8EE8528B5BCA}"/>
              </a:ext>
            </a:extLst>
          </p:cNvPr>
          <p:cNvPicPr>
            <a:picLocks noChangeAspect="1"/>
          </p:cNvPicPr>
          <p:nvPr/>
        </p:nvPicPr>
        <p:blipFill>
          <a:blip r:embed="rId4"/>
          <a:stretch>
            <a:fillRect/>
          </a:stretch>
        </p:blipFill>
        <p:spPr>
          <a:xfrm>
            <a:off x="4178456" y="4131132"/>
            <a:ext cx="3822700" cy="2311400"/>
          </a:xfrm>
          <a:prstGeom prst="rect">
            <a:avLst/>
          </a:prstGeom>
        </p:spPr>
      </p:pic>
    </p:spTree>
    <p:extLst>
      <p:ext uri="{BB962C8B-B14F-4D97-AF65-F5344CB8AC3E}">
        <p14:creationId xmlns:p14="http://schemas.microsoft.com/office/powerpoint/2010/main" val="20974928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27A6E29-8F24-F341-9F49-8405C0230018}"/>
              </a:ext>
            </a:extLst>
          </p:cNvPr>
          <p:cNvSpPr txBox="1"/>
          <p:nvPr/>
        </p:nvSpPr>
        <p:spPr>
          <a:xfrm>
            <a:off x="492369" y="391886"/>
            <a:ext cx="2317942" cy="523220"/>
          </a:xfrm>
          <a:prstGeom prst="rect">
            <a:avLst/>
          </a:prstGeom>
          <a:noFill/>
        </p:spPr>
        <p:txBody>
          <a:bodyPr wrap="none" rtlCol="0">
            <a:spAutoFit/>
          </a:bodyPr>
          <a:lstStyle/>
          <a:p>
            <a:r>
              <a:rPr lang="en-US" sz="2800" b="1" dirty="0"/>
              <a:t>Regularization</a:t>
            </a:r>
          </a:p>
        </p:txBody>
      </p:sp>
      <p:sp>
        <p:nvSpPr>
          <p:cNvPr id="7" name="Slide Number Placeholder 6">
            <a:extLst>
              <a:ext uri="{FF2B5EF4-FFF2-40B4-BE49-F238E27FC236}">
                <a16:creationId xmlns:a16="http://schemas.microsoft.com/office/drawing/2014/main" id="{9CB660F9-D2DD-EB4D-9ED3-3582AD5BEC35}"/>
              </a:ext>
            </a:extLst>
          </p:cNvPr>
          <p:cNvSpPr>
            <a:spLocks noGrp="1"/>
          </p:cNvSpPr>
          <p:nvPr>
            <p:ph type="sldNum" sz="quarter" idx="12"/>
          </p:nvPr>
        </p:nvSpPr>
        <p:spPr/>
        <p:txBody>
          <a:bodyPr/>
          <a:lstStyle/>
          <a:p>
            <a:fld id="{C5184E39-17C3-1B46-A006-9F7568AAA460}" type="slidenum">
              <a:rPr lang="en-US" smtClean="0"/>
              <a:t>24</a:t>
            </a:fld>
            <a:endParaRPr lang="en-US" dirty="0"/>
          </a:p>
        </p:txBody>
      </p:sp>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9781DBA5-F784-6044-AD54-FAA1522EA5F8}"/>
                  </a:ext>
                </a:extLst>
              </p:cNvPr>
              <p:cNvSpPr txBox="1"/>
              <p:nvPr/>
            </p:nvSpPr>
            <p:spPr>
              <a:xfrm>
                <a:off x="492369" y="1388547"/>
                <a:ext cx="11809708" cy="1754326"/>
              </a:xfrm>
              <a:prstGeom prst="rect">
                <a:avLst/>
              </a:prstGeom>
              <a:noFill/>
            </p:spPr>
            <p:txBody>
              <a:bodyPr wrap="none" rtlCol="0">
                <a:spAutoFit/>
              </a:bodyPr>
              <a:lstStyle/>
              <a:p>
                <a:pPr marL="285750" indent="-285750">
                  <a:buFont typeface="Arial" panose="020B0604020202020204" pitchFamily="34" charset="0"/>
                  <a:buChar char="•"/>
                </a:pPr>
                <a:r>
                  <a:rPr lang="en-US" b="1" dirty="0"/>
                  <a:t>L1 regularization </a:t>
                </a:r>
                <a:r>
                  <a:rPr lang="en-US" dirty="0"/>
                  <a:t>known as </a:t>
                </a:r>
                <a:r>
                  <a:rPr lang="en-US" b="1" dirty="0"/>
                  <a:t>LASSO </a:t>
                </a:r>
                <a:r>
                  <a:rPr lang="en-US" dirty="0"/>
                  <a:t>only penalizes the coefficients large in magnitude. The LASSO penalty is in the form of:</a:t>
                </a:r>
              </a:p>
              <a:p>
                <a:pPr marL="285750" indent="-285750">
                  <a:buFont typeface="Arial" panose="020B0604020202020204" pitchFamily="34" charset="0"/>
                  <a:buChar char="•"/>
                </a:pPr>
                <a:endParaRPr lang="en-US" dirty="0"/>
              </a:p>
              <a:p>
                <a:r>
                  <a:rPr lang="en-US" dirty="0"/>
                  <a:t>												 </a:t>
                </a:r>
                <a14:m>
                  <m:oMath xmlns:m="http://schemas.openxmlformats.org/officeDocument/2006/math">
                    <m:r>
                      <a:rPr lang="en-US" i="1" dirty="0">
                        <a:latin typeface="Cambria Math" panose="02040503050406030204" pitchFamily="18" charset="0"/>
                      </a:rPr>
                      <m:t>𝜆</m:t>
                    </m:r>
                    <m:r>
                      <a:rPr lang="en-US" i="1" dirty="0">
                        <a:latin typeface="Cambria Math" panose="02040503050406030204" pitchFamily="18" charset="0"/>
                      </a:rPr>
                      <m:t> </m:t>
                    </m:r>
                    <m:sSub>
                      <m:sSubPr>
                        <m:ctrlPr>
                          <a:rPr lang="tr-TR" b="0" i="1" smtClean="0">
                            <a:latin typeface="Cambria Math" panose="02040503050406030204" pitchFamily="18" charset="0"/>
                          </a:rPr>
                        </m:ctrlPr>
                      </m:sSubPr>
                      <m:e>
                        <m:d>
                          <m:dPr>
                            <m:begChr m:val="‖"/>
                            <m:endChr m:val="‖"/>
                            <m:ctrlPr>
                              <a:rPr lang="en-US" i="1" smtClean="0">
                                <a:latin typeface="Cambria Math" panose="02040503050406030204" pitchFamily="18" charset="0"/>
                              </a:rPr>
                            </m:ctrlPr>
                          </m:dPr>
                          <m:e>
                            <m:r>
                              <a:rPr lang="en-US" i="1" smtClean="0">
                                <a:latin typeface="Cambria Math" panose="02040503050406030204" pitchFamily="18" charset="0"/>
                              </a:rPr>
                              <m:t> </m:t>
                            </m:r>
                            <m:r>
                              <a:rPr lang="tr-TR" b="1" i="1" smtClean="0">
                                <a:latin typeface="Cambria Math" panose="02040503050406030204" pitchFamily="18" charset="0"/>
                              </a:rPr>
                              <m:t>𝒘</m:t>
                            </m:r>
                            <m:r>
                              <a:rPr lang="tr-TR" b="1" i="1" smtClean="0">
                                <a:latin typeface="Cambria Math" panose="02040503050406030204" pitchFamily="18" charset="0"/>
                              </a:rPr>
                              <m:t> </m:t>
                            </m:r>
                          </m:e>
                        </m:d>
                      </m:e>
                      <m:sub>
                        <m:r>
                          <a:rPr lang="tr-TR" b="0" i="1" smtClean="0">
                            <a:latin typeface="Cambria Math" panose="02040503050406030204" pitchFamily="18" charset="0"/>
                          </a:rPr>
                          <m:t>1</m:t>
                        </m:r>
                      </m:sub>
                    </m:sSub>
                  </m:oMath>
                </a14:m>
                <a:r>
                  <a:rPr lang="en-US" dirty="0"/>
                  <a:t> ,							            (4)</a:t>
                </a:r>
              </a:p>
              <a:p>
                <a:endParaRPr lang="en-US" dirty="0"/>
              </a:p>
              <a:p>
                <a:r>
                  <a:rPr lang="en-US" dirty="0"/>
                  <a:t>where </a:t>
                </a:r>
                <a:r>
                  <a:rPr lang="en-US" b="1" dirty="0"/>
                  <a:t>w </a:t>
                </a:r>
                <a:r>
                  <a:rPr lang="en-US" dirty="0"/>
                  <a:t>is the the weight coefficients to estimate and</a:t>
                </a:r>
                <a14:m>
                  <m:oMath xmlns:m="http://schemas.openxmlformats.org/officeDocument/2006/math">
                    <m:sSub>
                      <m:sSubPr>
                        <m:ctrlPr>
                          <a:rPr lang="tr-TR" i="1">
                            <a:latin typeface="Cambria Math" panose="02040503050406030204" pitchFamily="18" charset="0"/>
                          </a:rPr>
                        </m:ctrlPr>
                      </m:sSubPr>
                      <m:e>
                        <m:r>
                          <a:rPr lang="tr-TR" b="0" i="1" smtClean="0">
                            <a:latin typeface="Cambria Math" panose="02040503050406030204" pitchFamily="18" charset="0"/>
                          </a:rPr>
                          <m:t> </m:t>
                        </m:r>
                        <m:d>
                          <m:dPr>
                            <m:begChr m:val="‖"/>
                            <m:endChr m:val="‖"/>
                            <m:ctrlPr>
                              <a:rPr lang="en-US" i="1">
                                <a:latin typeface="Cambria Math" panose="02040503050406030204" pitchFamily="18" charset="0"/>
                              </a:rPr>
                            </m:ctrlPr>
                          </m:dPr>
                          <m:e>
                            <m:r>
                              <a:rPr lang="en-US" i="1">
                                <a:latin typeface="Cambria Math" panose="02040503050406030204" pitchFamily="18" charset="0"/>
                              </a:rPr>
                              <m:t> </m:t>
                            </m:r>
                            <m:r>
                              <a:rPr lang="tr-TR" b="1" i="1" smtClean="0">
                                <a:latin typeface="Cambria Math" panose="02040503050406030204" pitchFamily="18" charset="0"/>
                              </a:rPr>
                              <m:t>. </m:t>
                            </m:r>
                          </m:e>
                        </m:d>
                      </m:e>
                      <m:sub>
                        <m:r>
                          <a:rPr lang="tr-TR" i="1">
                            <a:latin typeface="Cambria Math" panose="02040503050406030204" pitchFamily="18" charset="0"/>
                          </a:rPr>
                          <m:t>1</m:t>
                        </m:r>
                      </m:sub>
                    </m:sSub>
                  </m:oMath>
                </a14:m>
                <a:r>
                  <a:rPr lang="en-US" dirty="0"/>
                  <a:t> is the L1 norm.</a:t>
                </a:r>
              </a:p>
              <a:p>
                <a:pPr marL="285750" indent="-285750">
                  <a:buFont typeface="Arial" panose="020B0604020202020204" pitchFamily="34" charset="0"/>
                  <a:buChar char="•"/>
                </a:pPr>
                <a:endParaRPr lang="en-US" dirty="0"/>
              </a:p>
            </p:txBody>
          </p:sp>
        </mc:Choice>
        <mc:Fallback>
          <p:sp>
            <p:nvSpPr>
              <p:cNvPr id="6" name="TextBox 5">
                <a:extLst>
                  <a:ext uri="{FF2B5EF4-FFF2-40B4-BE49-F238E27FC236}">
                    <a16:creationId xmlns:a16="http://schemas.microsoft.com/office/drawing/2014/main" id="{9781DBA5-F784-6044-AD54-FAA1522EA5F8}"/>
                  </a:ext>
                </a:extLst>
              </p:cNvPr>
              <p:cNvSpPr txBox="1">
                <a:spLocks noRot="1" noChangeAspect="1" noMove="1" noResize="1" noEditPoints="1" noAdjustHandles="1" noChangeArrowheads="1" noChangeShapeType="1" noTextEdit="1"/>
              </p:cNvSpPr>
              <p:nvPr/>
            </p:nvSpPr>
            <p:spPr>
              <a:xfrm>
                <a:off x="492369" y="1388547"/>
                <a:ext cx="11809708" cy="1754326"/>
              </a:xfrm>
              <a:prstGeom prst="rect">
                <a:avLst/>
              </a:prstGeom>
              <a:blipFill>
                <a:blip r:embed="rId2"/>
                <a:stretch>
                  <a:fillRect l="-430" t="-143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05AAACFC-5B69-2F44-8550-FF194215B88E}"/>
                  </a:ext>
                </a:extLst>
              </p:cNvPr>
              <p:cNvSpPr txBox="1"/>
              <p:nvPr/>
            </p:nvSpPr>
            <p:spPr>
              <a:xfrm>
                <a:off x="492369" y="3429000"/>
                <a:ext cx="11570412" cy="2038763"/>
              </a:xfrm>
              <a:prstGeom prst="rect">
                <a:avLst/>
              </a:prstGeom>
              <a:noFill/>
            </p:spPr>
            <p:txBody>
              <a:bodyPr wrap="none" rtlCol="0">
                <a:spAutoFit/>
              </a:bodyPr>
              <a:lstStyle/>
              <a:p>
                <a:pPr marL="285750" indent="-285750">
                  <a:buFont typeface="Arial" panose="020B0604020202020204" pitchFamily="34" charset="0"/>
                  <a:buChar char="•"/>
                </a:pPr>
                <a:r>
                  <a:rPr lang="en-US" b="1" dirty="0"/>
                  <a:t>L2 regularization </a:t>
                </a:r>
                <a:r>
                  <a:rPr lang="en-US" dirty="0"/>
                  <a:t>known as </a:t>
                </a:r>
                <a:r>
                  <a:rPr lang="en-US" b="1" dirty="0"/>
                  <a:t>ridge regression </a:t>
                </a:r>
                <a:r>
                  <a:rPr lang="en-US" dirty="0"/>
                  <a:t>only penalizes the coefficients large in magnitude. The penalty term in the</a:t>
                </a:r>
              </a:p>
              <a:p>
                <a:r>
                  <a:rPr lang="en-US" dirty="0"/>
                  <a:t>ridge regression is in the form of:</a:t>
                </a:r>
              </a:p>
              <a:p>
                <a:endParaRPr lang="en-US" dirty="0"/>
              </a:p>
              <a:p>
                <a:r>
                  <a:rPr lang="en-US" dirty="0"/>
                  <a:t>												 </a:t>
                </a:r>
                <a14:m>
                  <m:oMath xmlns:m="http://schemas.openxmlformats.org/officeDocument/2006/math">
                    <m:r>
                      <a:rPr lang="en-US" i="1" dirty="0">
                        <a:latin typeface="Cambria Math" panose="02040503050406030204" pitchFamily="18" charset="0"/>
                      </a:rPr>
                      <m:t>𝜆</m:t>
                    </m:r>
                    <m:sSubSup>
                      <m:sSubSupPr>
                        <m:ctrlPr>
                          <a:rPr lang="tr-TR" i="1">
                            <a:latin typeface="Cambria Math" panose="02040503050406030204" pitchFamily="18" charset="0"/>
                          </a:rPr>
                        </m:ctrlPr>
                      </m:sSubSupPr>
                      <m:e>
                        <m:d>
                          <m:dPr>
                            <m:begChr m:val="‖"/>
                            <m:endChr m:val="‖"/>
                            <m:ctrlPr>
                              <a:rPr lang="en-US" i="1">
                                <a:latin typeface="Cambria Math" panose="02040503050406030204" pitchFamily="18" charset="0"/>
                              </a:rPr>
                            </m:ctrlPr>
                          </m:dPr>
                          <m:e>
                            <m:r>
                              <a:rPr lang="en-US" i="1">
                                <a:latin typeface="Cambria Math" panose="02040503050406030204" pitchFamily="18" charset="0"/>
                              </a:rPr>
                              <m:t> </m:t>
                            </m:r>
                            <m:r>
                              <a:rPr lang="tr-TR" b="1" i="1" smtClean="0">
                                <a:latin typeface="Cambria Math" panose="02040503050406030204" pitchFamily="18" charset="0"/>
                              </a:rPr>
                              <m:t>𝒘</m:t>
                            </m:r>
                            <m:r>
                              <a:rPr lang="tr-TR" b="1" i="1" smtClean="0">
                                <a:latin typeface="Cambria Math" panose="02040503050406030204" pitchFamily="18" charset="0"/>
                              </a:rPr>
                              <m:t> </m:t>
                            </m:r>
                          </m:e>
                        </m:d>
                      </m:e>
                      <m:sub>
                        <m:r>
                          <a:rPr lang="tr-TR" i="1">
                            <a:latin typeface="Cambria Math" panose="02040503050406030204" pitchFamily="18" charset="0"/>
                          </a:rPr>
                          <m:t>2</m:t>
                        </m:r>
                      </m:sub>
                      <m:sup>
                        <m:r>
                          <a:rPr lang="tr-TR" i="1">
                            <a:latin typeface="Cambria Math" panose="02040503050406030204" pitchFamily="18" charset="0"/>
                          </a:rPr>
                          <m:t>2</m:t>
                        </m:r>
                      </m:sup>
                    </m:sSubSup>
                  </m:oMath>
                </a14:m>
                <a:r>
                  <a:rPr lang="en-US" dirty="0"/>
                  <a:t>,									    (5)</a:t>
                </a:r>
              </a:p>
              <a:p>
                <a:endParaRPr lang="en-US" dirty="0"/>
              </a:p>
              <a:p>
                <a:r>
                  <a:rPr lang="en-US" dirty="0"/>
                  <a:t>where </a:t>
                </a:r>
                <a:r>
                  <a:rPr lang="en-US" b="1" dirty="0"/>
                  <a:t>w </a:t>
                </a:r>
                <a:r>
                  <a:rPr lang="en-US" dirty="0"/>
                  <a:t>is the the weight coefficients to estimate and</a:t>
                </a:r>
                <a:r>
                  <a:rPr lang="tr-TR" dirty="0"/>
                  <a:t> </a:t>
                </a:r>
                <a14:m>
                  <m:oMath xmlns:m="http://schemas.openxmlformats.org/officeDocument/2006/math">
                    <m:sSubSup>
                      <m:sSubSupPr>
                        <m:ctrlPr>
                          <a:rPr lang="tr-TR" i="1">
                            <a:latin typeface="Cambria Math" panose="02040503050406030204" pitchFamily="18" charset="0"/>
                          </a:rPr>
                        </m:ctrlPr>
                      </m:sSubSupPr>
                      <m:e>
                        <m:d>
                          <m:dPr>
                            <m:begChr m:val="‖"/>
                            <m:endChr m:val="‖"/>
                            <m:ctrlPr>
                              <a:rPr lang="en-US" i="1">
                                <a:latin typeface="Cambria Math" panose="02040503050406030204" pitchFamily="18" charset="0"/>
                              </a:rPr>
                            </m:ctrlPr>
                          </m:dPr>
                          <m:e>
                            <m:r>
                              <a:rPr lang="en-US" i="1">
                                <a:latin typeface="Cambria Math" panose="02040503050406030204" pitchFamily="18" charset="0"/>
                              </a:rPr>
                              <m:t> </m:t>
                            </m:r>
                            <m:r>
                              <a:rPr lang="tr-TR" b="1" i="1">
                                <a:latin typeface="Cambria Math" panose="02040503050406030204" pitchFamily="18" charset="0"/>
                              </a:rPr>
                              <m:t>.</m:t>
                            </m:r>
                            <m:r>
                              <a:rPr lang="tr-TR" b="1" i="1" smtClean="0">
                                <a:latin typeface="Cambria Math" panose="02040503050406030204" pitchFamily="18" charset="0"/>
                              </a:rPr>
                              <m:t> </m:t>
                            </m:r>
                          </m:e>
                        </m:d>
                      </m:e>
                      <m:sub>
                        <m:r>
                          <a:rPr lang="tr-TR" i="1">
                            <a:latin typeface="Cambria Math" panose="02040503050406030204" pitchFamily="18" charset="0"/>
                          </a:rPr>
                          <m:t>2</m:t>
                        </m:r>
                      </m:sub>
                      <m:sup>
                        <m:r>
                          <a:rPr lang="tr-TR" i="1">
                            <a:latin typeface="Cambria Math" panose="02040503050406030204" pitchFamily="18" charset="0"/>
                          </a:rPr>
                          <m:t>2</m:t>
                        </m:r>
                      </m:sup>
                    </m:sSubSup>
                  </m:oMath>
                </a14:m>
                <a:r>
                  <a:rPr lang="en-US" dirty="0"/>
                  <a:t> is the squared L2 norm.</a:t>
                </a:r>
              </a:p>
              <a:p>
                <a:endParaRPr lang="en-US" dirty="0"/>
              </a:p>
            </p:txBody>
          </p:sp>
        </mc:Choice>
        <mc:Fallback>
          <p:sp>
            <p:nvSpPr>
              <p:cNvPr id="8" name="TextBox 7">
                <a:extLst>
                  <a:ext uri="{FF2B5EF4-FFF2-40B4-BE49-F238E27FC236}">
                    <a16:creationId xmlns:a16="http://schemas.microsoft.com/office/drawing/2014/main" id="{05AAACFC-5B69-2F44-8550-FF194215B88E}"/>
                  </a:ext>
                </a:extLst>
              </p:cNvPr>
              <p:cNvSpPr txBox="1">
                <a:spLocks noRot="1" noChangeAspect="1" noMove="1" noResize="1" noEditPoints="1" noAdjustHandles="1" noChangeArrowheads="1" noChangeShapeType="1" noTextEdit="1"/>
              </p:cNvSpPr>
              <p:nvPr/>
            </p:nvSpPr>
            <p:spPr>
              <a:xfrm>
                <a:off x="492369" y="3429000"/>
                <a:ext cx="11570412" cy="2038763"/>
              </a:xfrm>
              <a:prstGeom prst="rect">
                <a:avLst/>
              </a:prstGeom>
              <a:blipFill>
                <a:blip r:embed="rId3"/>
                <a:stretch>
                  <a:fillRect l="-439" t="-1863"/>
                </a:stretch>
              </a:blipFill>
            </p:spPr>
            <p:txBody>
              <a:bodyPr/>
              <a:lstStyle/>
              <a:p>
                <a:r>
                  <a:rPr lang="en-US">
                    <a:noFill/>
                  </a:rPr>
                  <a:t> </a:t>
                </a:r>
              </a:p>
            </p:txBody>
          </p:sp>
        </mc:Fallback>
      </mc:AlternateContent>
    </p:spTree>
    <p:extLst>
      <p:ext uri="{BB962C8B-B14F-4D97-AF65-F5344CB8AC3E}">
        <p14:creationId xmlns:p14="http://schemas.microsoft.com/office/powerpoint/2010/main" val="5312060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08353426-629F-6741-B691-3C8F4BD4367C}"/>
                  </a:ext>
                </a:extLst>
              </p:cNvPr>
              <p:cNvSpPr txBox="1"/>
              <p:nvPr/>
            </p:nvSpPr>
            <p:spPr>
              <a:xfrm>
                <a:off x="492369" y="1168399"/>
                <a:ext cx="11522706" cy="5312865"/>
              </a:xfrm>
              <a:prstGeom prst="rect">
                <a:avLst/>
              </a:prstGeom>
              <a:noFill/>
            </p:spPr>
            <p:txBody>
              <a:bodyPr wrap="none" rtlCol="0">
                <a:spAutoFit/>
              </a:bodyPr>
              <a:lstStyle/>
              <a:p>
                <a:pPr marL="285750" indent="-285750">
                  <a:buFont typeface="Arial" panose="020B0604020202020204" pitchFamily="34" charset="0"/>
                  <a:buChar char="•"/>
                </a:pPr>
                <a:r>
                  <a:rPr lang="en-US" dirty="0"/>
                  <a:t>A </a:t>
                </a:r>
                <a:r>
                  <a:rPr lang="en-US" b="1" dirty="0"/>
                  <a:t>support vector machine</a:t>
                </a:r>
                <a:r>
                  <a:rPr lang="en-US" dirty="0"/>
                  <a:t> (</a:t>
                </a:r>
                <a:r>
                  <a:rPr lang="en-US" b="1" dirty="0"/>
                  <a:t>SVM</a:t>
                </a:r>
                <a:r>
                  <a:rPr lang="en-US" dirty="0"/>
                  <a:t>) constructs a set of hyper-planes in a </a:t>
                </a:r>
              </a:p>
              <a:p>
                <a:r>
                  <a:rPr lang="en-US" dirty="0"/>
                  <a:t>high-dimensional or an infinite-dimensional space. Since we have a binary </a:t>
                </a:r>
              </a:p>
              <a:p>
                <a:r>
                  <a:rPr lang="en-US" dirty="0"/>
                  <a:t>classification problem, we have a two-dimensional space and one hyper-plane </a:t>
                </a:r>
              </a:p>
              <a:p>
                <a:r>
                  <a:rPr lang="en-US" dirty="0"/>
                  <a:t>like the red one in the figure with two margins like striped red and green</a:t>
                </a:r>
              </a:p>
              <a:p>
                <a:r>
                  <a:rPr lang="en-US" dirty="0"/>
                  <a:t>ones in the figure.</a:t>
                </a:r>
              </a:p>
              <a:p>
                <a:endParaRPr lang="en-US" dirty="0"/>
              </a:p>
              <a:p>
                <a:pPr marL="285750" indent="-285750">
                  <a:buFont typeface="Arial" panose="020B0604020202020204" pitchFamily="34" charset="0"/>
                  <a:buChar char="•"/>
                </a:pPr>
                <a:r>
                  <a:rPr lang="en-US" dirty="0"/>
                  <a:t>The hyper-plane can be linear as in the figure, or non-linear which can be </a:t>
                </a:r>
              </a:p>
              <a:p>
                <a:r>
                  <a:rPr lang="en-US" dirty="0"/>
                  <a:t>obtained by transferring samples with </a:t>
                </a:r>
              </a:p>
              <a:p>
                <a:r>
                  <a:rPr lang="en-US" dirty="0"/>
                  <a:t>a non-linear kernel function. This method is known as </a:t>
                </a:r>
                <a:r>
                  <a:rPr lang="en-US" b="1" dirty="0"/>
                  <a:t>kernel trick</a:t>
                </a:r>
                <a:r>
                  <a:rPr lang="en-US" dirty="0"/>
                  <a:t>.</a:t>
                </a:r>
              </a:p>
              <a:p>
                <a:endParaRPr lang="en-US" dirty="0"/>
              </a:p>
              <a:p>
                <a:endParaRPr lang="en-US" dirty="0"/>
              </a:p>
              <a:p>
                <a:pPr marL="285750" indent="-285750">
                  <a:buFont typeface="Arial" panose="020B0604020202020204" pitchFamily="34" charset="0"/>
                  <a:buChar char="•"/>
                </a:pPr>
                <a:r>
                  <a:rPr lang="en-US" dirty="0"/>
                  <a:t>By using the hyper-plane and margins in the figure, two loss functions are constructed as:</a:t>
                </a:r>
              </a:p>
              <a:p>
                <a:pPr marL="285750" indent="-285750">
                  <a:buFont typeface="Arial" panose="020B0604020202020204" pitchFamily="34" charset="0"/>
                  <a:buChar char="•"/>
                </a:pPr>
                <a:endParaRPr lang="en-US" dirty="0"/>
              </a:p>
              <a:p>
                <a:r>
                  <a:rPr lang="en-US" dirty="0"/>
                  <a:t>						</a:t>
                </a:r>
                <a14:m>
                  <m:oMath xmlns:m="http://schemas.openxmlformats.org/officeDocument/2006/math">
                    <m:r>
                      <a:rPr lang="en-US" i="1" smtClean="0">
                        <a:latin typeface="Cambria Math" panose="02040503050406030204" pitchFamily="18" charset="0"/>
                      </a:rPr>
                      <m:t>𝑙𝑜𝑠</m:t>
                    </m:r>
                    <m:sSub>
                      <m:sSubPr>
                        <m:ctrlPr>
                          <a:rPr lang="en-US" i="1" smtClean="0">
                            <a:latin typeface="Cambria Math" panose="02040503050406030204" pitchFamily="18" charset="0"/>
                          </a:rPr>
                        </m:ctrlPr>
                      </m:sSubPr>
                      <m:e>
                        <m:r>
                          <a:rPr lang="en-US" i="1" smtClean="0">
                            <a:latin typeface="Cambria Math" panose="02040503050406030204" pitchFamily="18" charset="0"/>
                          </a:rPr>
                          <m:t>𝑠</m:t>
                        </m:r>
                      </m:e>
                      <m:sub>
                        <m:r>
                          <a:rPr lang="en-US" i="1" smtClean="0">
                            <a:latin typeface="Cambria Math" panose="02040503050406030204" pitchFamily="18" charset="0"/>
                          </a:rPr>
                          <m:t>h𝑖𝑛𝑔𝑒</m:t>
                        </m:r>
                      </m:sub>
                    </m:sSub>
                    <m:d>
                      <m:dPr>
                        <m:ctrlPr>
                          <a:rPr lang="en-US" i="1">
                            <a:latin typeface="Cambria Math" panose="02040503050406030204" pitchFamily="18" charset="0"/>
                          </a:rPr>
                        </m:ctrlPr>
                      </m:dPr>
                      <m:e>
                        <m:r>
                          <a:rPr lang="en-US" b="1" i="1">
                            <a:latin typeface="Cambria Math" panose="02040503050406030204" pitchFamily="18" charset="0"/>
                          </a:rPr>
                          <m:t>𝒘</m:t>
                        </m:r>
                        <m:r>
                          <a:rPr lang="en-US" i="1">
                            <a:latin typeface="Cambria Math" panose="02040503050406030204" pitchFamily="18" charset="0"/>
                          </a:rPr>
                          <m:t>, </m:t>
                        </m:r>
                        <m:r>
                          <a:rPr lang="en-US" i="1">
                            <a:latin typeface="Cambria Math" panose="02040503050406030204" pitchFamily="18" charset="0"/>
                          </a:rPr>
                          <m:t>𝑏</m:t>
                        </m:r>
                      </m:e>
                    </m:d>
                    <m:r>
                      <a:rPr lang="en-US" i="1" smtClean="0">
                        <a:latin typeface="Cambria Math" panose="02040503050406030204" pitchFamily="18" charset="0"/>
                      </a:rPr>
                      <m:t>= </m:t>
                    </m:r>
                    <m:nary>
                      <m:naryPr>
                        <m:chr m:val="∑"/>
                        <m:ctrlPr>
                          <a:rPr lang="en-US" i="1" smtClean="0">
                            <a:latin typeface="Cambria Math" panose="02040503050406030204" pitchFamily="18" charset="0"/>
                          </a:rPr>
                        </m:ctrlPr>
                      </m:naryPr>
                      <m:sub>
                        <m:r>
                          <m:rPr>
                            <m:brk m:alnAt="23"/>
                          </m:rPr>
                          <a:rPr lang="tr-TR" b="0" i="1" smtClean="0">
                            <a:latin typeface="Cambria Math" panose="02040503050406030204" pitchFamily="18" charset="0"/>
                          </a:rPr>
                          <m:t>𝑖</m:t>
                        </m:r>
                        <m:r>
                          <a:rPr lang="tr-TR" b="0" i="1" smtClean="0">
                            <a:latin typeface="Cambria Math" panose="02040503050406030204" pitchFamily="18" charset="0"/>
                          </a:rPr>
                          <m:t>=1</m:t>
                        </m:r>
                      </m:sub>
                      <m:sup>
                        <m:r>
                          <a:rPr lang="en-US" i="1" smtClean="0">
                            <a:latin typeface="Cambria Math" panose="02040503050406030204" pitchFamily="18" charset="0"/>
                          </a:rPr>
                          <m:t>𝑛</m:t>
                        </m:r>
                      </m:sup>
                      <m:e>
                        <m:r>
                          <a:rPr lang="en-US" i="1" smtClean="0">
                            <a:latin typeface="Cambria Math" panose="02040503050406030204" pitchFamily="18" charset="0"/>
                          </a:rPr>
                          <m:t>𝑚𝑎𝑥</m:t>
                        </m:r>
                        <m:d>
                          <m:dPr>
                            <m:ctrlPr>
                              <a:rPr lang="en-US" i="1" smtClean="0">
                                <a:latin typeface="Cambria Math" panose="02040503050406030204" pitchFamily="18" charset="0"/>
                              </a:rPr>
                            </m:ctrlPr>
                          </m:dPr>
                          <m:e>
                            <m:r>
                              <a:rPr lang="en-US" i="1" smtClean="0">
                                <a:latin typeface="Cambria Math" panose="02040503050406030204" pitchFamily="18" charset="0"/>
                              </a:rPr>
                              <m:t>0, 1 − </m:t>
                            </m:r>
                            <m:d>
                              <m:dPr>
                                <m:ctrlPr>
                                  <a:rPr lang="en-US" i="1" smtClean="0">
                                    <a:latin typeface="Cambria Math" panose="02040503050406030204" pitchFamily="18" charset="0"/>
                                  </a:rPr>
                                </m:ctrlPr>
                              </m:dPr>
                              <m:e>
                                <m:sSup>
                                  <m:sSupPr>
                                    <m:ctrlPr>
                                      <a:rPr lang="tr-TR" i="1" smtClean="0">
                                        <a:latin typeface="Cambria Math" panose="02040503050406030204" pitchFamily="18" charset="0"/>
                                      </a:rPr>
                                    </m:ctrlPr>
                                  </m:sSupPr>
                                  <m:e>
                                    <m:r>
                                      <a:rPr lang="tr-TR" b="1" i="1" smtClean="0">
                                        <a:latin typeface="Cambria Math" panose="02040503050406030204" pitchFamily="18" charset="0"/>
                                      </a:rPr>
                                      <m:t>𝒘</m:t>
                                    </m:r>
                                  </m:e>
                                  <m:sup>
                                    <m:r>
                                      <a:rPr lang="en-US" i="1" smtClean="0">
                                        <a:latin typeface="Cambria Math" panose="02040503050406030204" pitchFamily="18" charset="0"/>
                                      </a:rPr>
                                      <m:t>𝑇</m:t>
                                    </m:r>
                                  </m:sup>
                                </m:sSup>
                                <m:sSup>
                                  <m:sSupPr>
                                    <m:ctrlPr>
                                      <a:rPr lang="en-US" i="1">
                                        <a:latin typeface="Cambria Math" panose="02040503050406030204" pitchFamily="18" charset="0"/>
                                      </a:rPr>
                                    </m:ctrlPr>
                                  </m:sSupPr>
                                  <m:e>
                                    <m:r>
                                      <a:rPr lang="en-US" b="1" i="1">
                                        <a:latin typeface="Cambria Math" panose="02040503050406030204" pitchFamily="18" charset="0"/>
                                      </a:rPr>
                                      <m:t>𝒙</m:t>
                                    </m:r>
                                  </m:e>
                                  <m:sup>
                                    <m:r>
                                      <a:rPr lang="en-US" i="1">
                                        <a:latin typeface="Cambria Math" panose="02040503050406030204" pitchFamily="18" charset="0"/>
                                      </a:rPr>
                                      <m:t>𝑖</m:t>
                                    </m:r>
                                  </m:sup>
                                </m:sSup>
                                <m:r>
                                  <a:rPr lang="en-US" i="1" smtClean="0">
                                    <a:latin typeface="Cambria Math" panose="02040503050406030204" pitchFamily="18" charset="0"/>
                                  </a:rPr>
                                  <m:t>− </m:t>
                                </m:r>
                                <m:r>
                                  <a:rPr lang="en-US" i="1" smtClean="0">
                                    <a:latin typeface="Cambria Math" panose="02040503050406030204" pitchFamily="18" charset="0"/>
                                  </a:rPr>
                                  <m:t>𝑏</m:t>
                                </m:r>
                              </m:e>
                            </m:d>
                            <m:sSup>
                              <m:sSupPr>
                                <m:ctrlPr>
                                  <a:rPr lang="en-US" i="1" smtClean="0">
                                    <a:latin typeface="Cambria Math" panose="02040503050406030204" pitchFamily="18" charset="0"/>
                                  </a:rPr>
                                </m:ctrlPr>
                              </m:sSupPr>
                              <m:e>
                                <m:r>
                                  <a:rPr lang="en-US" i="1" smtClean="0">
                                    <a:latin typeface="Cambria Math" panose="02040503050406030204" pitchFamily="18" charset="0"/>
                                  </a:rPr>
                                  <m:t>𝑦</m:t>
                                </m:r>
                              </m:e>
                              <m:sup>
                                <m:r>
                                  <a:rPr lang="tr-TR" b="0" i="1" smtClean="0">
                                    <a:latin typeface="Cambria Math" panose="02040503050406030204" pitchFamily="18" charset="0"/>
                                  </a:rPr>
                                  <m:t>𝑖</m:t>
                                </m:r>
                              </m:sup>
                            </m:sSup>
                          </m:e>
                        </m:d>
                      </m:e>
                    </m:nary>
                  </m:oMath>
                </a14:m>
                <a:r>
                  <a:rPr lang="en-US" dirty="0"/>
                  <a:t> , and						(6)</a:t>
                </a:r>
              </a:p>
              <a:p>
                <a:endParaRPr lang="en-US" dirty="0"/>
              </a:p>
              <a:p>
                <a:r>
                  <a:rPr lang="en-US" dirty="0"/>
                  <a:t>						</a:t>
                </a:r>
                <a14:m>
                  <m:oMath xmlns:m="http://schemas.openxmlformats.org/officeDocument/2006/math">
                    <m:r>
                      <a:rPr lang="en-US" i="1" smtClean="0">
                        <a:latin typeface="Cambria Math" panose="02040503050406030204" pitchFamily="18" charset="0"/>
                      </a:rPr>
                      <m:t>𝑙𝑜𝑠</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tr-TR" b="0" i="1" smtClean="0">
                            <a:latin typeface="Cambria Math" panose="02040503050406030204" pitchFamily="18" charset="0"/>
                          </a:rPr>
                          <m:t>𝑠𝑞𝑢𝑎𝑟𝑒𝑑</m:t>
                        </m:r>
                        <m:r>
                          <a:rPr lang="tr-TR" b="0" i="1" smtClean="0">
                            <a:latin typeface="Cambria Math" panose="02040503050406030204" pitchFamily="18" charset="0"/>
                          </a:rPr>
                          <m:t> </m:t>
                        </m:r>
                        <m:r>
                          <a:rPr lang="en-US" i="1">
                            <a:latin typeface="Cambria Math" panose="02040503050406030204" pitchFamily="18" charset="0"/>
                          </a:rPr>
                          <m:t>h𝑖𝑛𝑔𝑒</m:t>
                        </m:r>
                      </m:sub>
                    </m:sSub>
                    <m:d>
                      <m:dPr>
                        <m:ctrlPr>
                          <a:rPr lang="en-US" i="1">
                            <a:latin typeface="Cambria Math" panose="02040503050406030204" pitchFamily="18" charset="0"/>
                          </a:rPr>
                        </m:ctrlPr>
                      </m:dPr>
                      <m:e>
                        <m:r>
                          <a:rPr lang="en-US" b="1" i="1">
                            <a:latin typeface="Cambria Math" panose="02040503050406030204" pitchFamily="18" charset="0"/>
                          </a:rPr>
                          <m:t>𝒘</m:t>
                        </m:r>
                        <m:r>
                          <a:rPr lang="en-US" i="1">
                            <a:latin typeface="Cambria Math" panose="02040503050406030204" pitchFamily="18" charset="0"/>
                          </a:rPr>
                          <m:t>, </m:t>
                        </m:r>
                        <m:r>
                          <a:rPr lang="en-US" i="1">
                            <a:latin typeface="Cambria Math" panose="02040503050406030204" pitchFamily="18" charset="0"/>
                          </a:rPr>
                          <m:t>𝑏</m:t>
                        </m:r>
                      </m:e>
                    </m:d>
                    <m:r>
                      <a:rPr lang="en-US" i="1">
                        <a:latin typeface="Cambria Math" panose="02040503050406030204" pitchFamily="18" charset="0"/>
                      </a:rPr>
                      <m:t>= </m:t>
                    </m:r>
                    <m:nary>
                      <m:naryPr>
                        <m:chr m:val="∑"/>
                        <m:ctrlPr>
                          <a:rPr lang="en-US" i="1">
                            <a:latin typeface="Cambria Math" panose="02040503050406030204" pitchFamily="18" charset="0"/>
                          </a:rPr>
                        </m:ctrlPr>
                      </m:naryPr>
                      <m:sub>
                        <m:r>
                          <m:rPr>
                            <m:brk m:alnAt="23"/>
                          </m:rPr>
                          <a:rPr lang="tr-TR" i="1">
                            <a:latin typeface="Cambria Math" panose="02040503050406030204" pitchFamily="18" charset="0"/>
                          </a:rPr>
                          <m:t>𝑖</m:t>
                        </m:r>
                        <m:r>
                          <a:rPr lang="tr-TR" i="1">
                            <a:latin typeface="Cambria Math" panose="02040503050406030204" pitchFamily="18" charset="0"/>
                          </a:rPr>
                          <m:t>=1</m:t>
                        </m:r>
                      </m:sub>
                      <m:sup>
                        <m:r>
                          <a:rPr lang="en-US" i="1">
                            <a:latin typeface="Cambria Math" panose="02040503050406030204" pitchFamily="18" charset="0"/>
                          </a:rPr>
                          <m:t>𝑛</m:t>
                        </m:r>
                      </m:sup>
                      <m:e>
                        <m:sSup>
                          <m:sSupPr>
                            <m:ctrlPr>
                              <a:rPr lang="tr-TR" i="1" smtClean="0">
                                <a:latin typeface="Cambria Math" panose="02040503050406030204" pitchFamily="18" charset="0"/>
                              </a:rPr>
                            </m:ctrlPr>
                          </m:sSupPr>
                          <m:e>
                            <m:d>
                              <m:dPr>
                                <m:ctrlPr>
                                  <a:rPr lang="en-US" i="1">
                                    <a:latin typeface="Cambria Math" panose="02040503050406030204" pitchFamily="18" charset="0"/>
                                  </a:rPr>
                                </m:ctrlPr>
                              </m:dPr>
                              <m:e>
                                <m:r>
                                  <a:rPr lang="en-US" i="1">
                                    <a:latin typeface="Cambria Math" panose="02040503050406030204" pitchFamily="18" charset="0"/>
                                  </a:rPr>
                                  <m:t>𝑚𝑎𝑥</m:t>
                                </m:r>
                                <m:d>
                                  <m:dPr>
                                    <m:ctrlPr>
                                      <a:rPr lang="en-US" i="1">
                                        <a:latin typeface="Cambria Math" panose="02040503050406030204" pitchFamily="18" charset="0"/>
                                      </a:rPr>
                                    </m:ctrlPr>
                                  </m:dPr>
                                  <m:e>
                                    <m:r>
                                      <a:rPr lang="en-US" i="1">
                                        <a:latin typeface="Cambria Math" panose="02040503050406030204" pitchFamily="18" charset="0"/>
                                      </a:rPr>
                                      <m:t>0, 1 − </m:t>
                                    </m:r>
                                    <m:d>
                                      <m:dPr>
                                        <m:ctrlPr>
                                          <a:rPr lang="en-US" i="1">
                                            <a:latin typeface="Cambria Math" panose="02040503050406030204" pitchFamily="18" charset="0"/>
                                          </a:rPr>
                                        </m:ctrlPr>
                                      </m:dPr>
                                      <m:e>
                                        <m:sSup>
                                          <m:sSupPr>
                                            <m:ctrlPr>
                                              <a:rPr lang="tr-TR" i="1">
                                                <a:latin typeface="Cambria Math" panose="02040503050406030204" pitchFamily="18" charset="0"/>
                                              </a:rPr>
                                            </m:ctrlPr>
                                          </m:sSupPr>
                                          <m:e>
                                            <m:r>
                                              <a:rPr lang="tr-TR" b="1" i="1">
                                                <a:latin typeface="Cambria Math" panose="02040503050406030204" pitchFamily="18" charset="0"/>
                                              </a:rPr>
                                              <m:t>𝒘</m:t>
                                            </m:r>
                                          </m:e>
                                          <m:sup>
                                            <m:r>
                                              <a:rPr lang="en-US" i="1">
                                                <a:latin typeface="Cambria Math" panose="02040503050406030204" pitchFamily="18" charset="0"/>
                                              </a:rPr>
                                              <m:t>𝑇</m:t>
                                            </m:r>
                                          </m:sup>
                                        </m:sSup>
                                        <m:sSup>
                                          <m:sSupPr>
                                            <m:ctrlPr>
                                              <a:rPr lang="en-US" i="1">
                                                <a:latin typeface="Cambria Math" panose="02040503050406030204" pitchFamily="18" charset="0"/>
                                              </a:rPr>
                                            </m:ctrlPr>
                                          </m:sSupPr>
                                          <m:e>
                                            <m:r>
                                              <a:rPr lang="en-US" b="1" i="1">
                                                <a:latin typeface="Cambria Math" panose="02040503050406030204" pitchFamily="18" charset="0"/>
                                              </a:rPr>
                                              <m:t>𝒙</m:t>
                                            </m:r>
                                          </m:e>
                                          <m:sup>
                                            <m:r>
                                              <a:rPr lang="en-US" i="1">
                                                <a:latin typeface="Cambria Math" panose="02040503050406030204" pitchFamily="18" charset="0"/>
                                              </a:rPr>
                                              <m:t>𝑖</m:t>
                                            </m:r>
                                          </m:sup>
                                        </m:sSup>
                                        <m:r>
                                          <a:rPr lang="en-US" i="1">
                                            <a:latin typeface="Cambria Math" panose="02040503050406030204" pitchFamily="18" charset="0"/>
                                          </a:rPr>
                                          <m:t>− </m:t>
                                        </m:r>
                                        <m:r>
                                          <a:rPr lang="en-US" i="1">
                                            <a:latin typeface="Cambria Math" panose="02040503050406030204" pitchFamily="18" charset="0"/>
                                          </a:rPr>
                                          <m:t>𝑏</m:t>
                                        </m:r>
                                      </m:e>
                                    </m:d>
                                    <m:sSup>
                                      <m:sSupPr>
                                        <m:ctrlPr>
                                          <a:rPr lang="en-US" i="1">
                                            <a:latin typeface="Cambria Math" panose="02040503050406030204" pitchFamily="18" charset="0"/>
                                          </a:rPr>
                                        </m:ctrlPr>
                                      </m:sSupPr>
                                      <m:e>
                                        <m:r>
                                          <a:rPr lang="en-US" i="1">
                                            <a:latin typeface="Cambria Math" panose="02040503050406030204" pitchFamily="18" charset="0"/>
                                          </a:rPr>
                                          <m:t>𝑦</m:t>
                                        </m:r>
                                      </m:e>
                                      <m:sup>
                                        <m:r>
                                          <a:rPr lang="tr-TR" i="1">
                                            <a:latin typeface="Cambria Math" panose="02040503050406030204" pitchFamily="18" charset="0"/>
                                          </a:rPr>
                                          <m:t>𝑖</m:t>
                                        </m:r>
                                      </m:sup>
                                    </m:sSup>
                                  </m:e>
                                </m:d>
                              </m:e>
                            </m:d>
                          </m:e>
                          <m:sup>
                            <m:r>
                              <a:rPr lang="tr-TR" i="1" smtClean="0">
                                <a:latin typeface="Cambria Math" panose="02040503050406030204" pitchFamily="18" charset="0"/>
                              </a:rPr>
                              <m:t>2</m:t>
                            </m:r>
                          </m:sup>
                        </m:sSup>
                      </m:e>
                    </m:nary>
                  </m:oMath>
                </a14:m>
                <a:r>
                  <a:rPr lang="en-US" dirty="0"/>
                  <a:t> .					(7)</a:t>
                </a:r>
              </a:p>
              <a:p>
                <a:endParaRPr lang="en-US" dirty="0"/>
              </a:p>
              <a:p>
                <a:endParaRPr lang="en-US" dirty="0"/>
              </a:p>
            </p:txBody>
          </p:sp>
        </mc:Choice>
        <mc:Fallback>
          <p:sp>
            <p:nvSpPr>
              <p:cNvPr id="5" name="TextBox 4">
                <a:extLst>
                  <a:ext uri="{FF2B5EF4-FFF2-40B4-BE49-F238E27FC236}">
                    <a16:creationId xmlns:a16="http://schemas.microsoft.com/office/drawing/2014/main" id="{08353426-629F-6741-B691-3C8F4BD4367C}"/>
                  </a:ext>
                </a:extLst>
              </p:cNvPr>
              <p:cNvSpPr txBox="1">
                <a:spLocks noRot="1" noChangeAspect="1" noMove="1" noResize="1" noEditPoints="1" noAdjustHandles="1" noChangeArrowheads="1" noChangeShapeType="1" noTextEdit="1"/>
              </p:cNvSpPr>
              <p:nvPr/>
            </p:nvSpPr>
            <p:spPr>
              <a:xfrm>
                <a:off x="492369" y="1168399"/>
                <a:ext cx="11522706" cy="5312865"/>
              </a:xfrm>
              <a:prstGeom prst="rect">
                <a:avLst/>
              </a:prstGeom>
              <a:blipFill>
                <a:blip r:embed="rId2"/>
                <a:stretch>
                  <a:fillRect l="-440" t="-716"/>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A27A6E29-8F24-F341-9F49-8405C0230018}"/>
              </a:ext>
            </a:extLst>
          </p:cNvPr>
          <p:cNvSpPr txBox="1"/>
          <p:nvPr/>
        </p:nvSpPr>
        <p:spPr>
          <a:xfrm>
            <a:off x="492369" y="391886"/>
            <a:ext cx="3947427" cy="523220"/>
          </a:xfrm>
          <a:prstGeom prst="rect">
            <a:avLst/>
          </a:prstGeom>
          <a:noFill/>
        </p:spPr>
        <p:txBody>
          <a:bodyPr wrap="none" rtlCol="0">
            <a:spAutoFit/>
          </a:bodyPr>
          <a:lstStyle/>
          <a:p>
            <a:r>
              <a:rPr lang="en-US" sz="2800" b="1" dirty="0"/>
              <a:t>Support Vector Machines</a:t>
            </a:r>
          </a:p>
        </p:txBody>
      </p:sp>
      <p:sp>
        <p:nvSpPr>
          <p:cNvPr id="7" name="Slide Number Placeholder 6">
            <a:extLst>
              <a:ext uri="{FF2B5EF4-FFF2-40B4-BE49-F238E27FC236}">
                <a16:creationId xmlns:a16="http://schemas.microsoft.com/office/drawing/2014/main" id="{47805CFE-0CB7-5740-9664-F000112AD0E3}"/>
              </a:ext>
            </a:extLst>
          </p:cNvPr>
          <p:cNvSpPr>
            <a:spLocks noGrp="1"/>
          </p:cNvSpPr>
          <p:nvPr>
            <p:ph type="sldNum" sz="quarter" idx="12"/>
          </p:nvPr>
        </p:nvSpPr>
        <p:spPr/>
        <p:txBody>
          <a:bodyPr/>
          <a:lstStyle/>
          <a:p>
            <a:fld id="{C5184E39-17C3-1B46-A006-9F7568AAA460}" type="slidenum">
              <a:rPr lang="en-US" smtClean="0"/>
              <a:t>25</a:t>
            </a:fld>
            <a:endParaRPr lang="en-US"/>
          </a:p>
        </p:txBody>
      </p:sp>
      <p:pic>
        <p:nvPicPr>
          <p:cNvPr id="4" name="Picture 3">
            <a:extLst>
              <a:ext uri="{FF2B5EF4-FFF2-40B4-BE49-F238E27FC236}">
                <a16:creationId xmlns:a16="http://schemas.microsoft.com/office/drawing/2014/main" id="{4156E46C-6AA8-084F-A2AD-652068D840EF}"/>
              </a:ext>
            </a:extLst>
          </p:cNvPr>
          <p:cNvPicPr>
            <a:picLocks noChangeAspect="1"/>
          </p:cNvPicPr>
          <p:nvPr/>
        </p:nvPicPr>
        <p:blipFill>
          <a:blip r:embed="rId3"/>
          <a:stretch>
            <a:fillRect/>
          </a:stretch>
        </p:blipFill>
        <p:spPr>
          <a:xfrm>
            <a:off x="8737474" y="1168399"/>
            <a:ext cx="2962157" cy="2877961"/>
          </a:xfrm>
          <a:prstGeom prst="rect">
            <a:avLst/>
          </a:prstGeom>
        </p:spPr>
      </p:pic>
    </p:spTree>
    <p:extLst>
      <p:ext uri="{BB962C8B-B14F-4D97-AF65-F5344CB8AC3E}">
        <p14:creationId xmlns:p14="http://schemas.microsoft.com/office/powerpoint/2010/main" val="37394514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27A6E29-8F24-F341-9F49-8405C0230018}"/>
              </a:ext>
            </a:extLst>
          </p:cNvPr>
          <p:cNvSpPr txBox="1"/>
          <p:nvPr/>
        </p:nvSpPr>
        <p:spPr>
          <a:xfrm>
            <a:off x="492369" y="391886"/>
            <a:ext cx="3947427" cy="523220"/>
          </a:xfrm>
          <a:prstGeom prst="rect">
            <a:avLst/>
          </a:prstGeom>
          <a:noFill/>
        </p:spPr>
        <p:txBody>
          <a:bodyPr wrap="none" rtlCol="0">
            <a:spAutoFit/>
          </a:bodyPr>
          <a:lstStyle/>
          <a:p>
            <a:r>
              <a:rPr lang="en-US" sz="2800" b="1" dirty="0"/>
              <a:t>Support Vector Machines</a:t>
            </a:r>
          </a:p>
        </p:txBody>
      </p:sp>
      <p:sp>
        <p:nvSpPr>
          <p:cNvPr id="7" name="Slide Number Placeholder 6">
            <a:extLst>
              <a:ext uri="{FF2B5EF4-FFF2-40B4-BE49-F238E27FC236}">
                <a16:creationId xmlns:a16="http://schemas.microsoft.com/office/drawing/2014/main" id="{47805CFE-0CB7-5740-9664-F000112AD0E3}"/>
              </a:ext>
            </a:extLst>
          </p:cNvPr>
          <p:cNvSpPr>
            <a:spLocks noGrp="1"/>
          </p:cNvSpPr>
          <p:nvPr>
            <p:ph type="sldNum" sz="quarter" idx="12"/>
          </p:nvPr>
        </p:nvSpPr>
        <p:spPr/>
        <p:txBody>
          <a:bodyPr/>
          <a:lstStyle/>
          <a:p>
            <a:fld id="{C5184E39-17C3-1B46-A006-9F7568AAA460}" type="slidenum">
              <a:rPr lang="en-US" smtClean="0"/>
              <a:t>26</a:t>
            </a:fld>
            <a:endParaRPr lang="en-US"/>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08353426-629F-6741-B691-3C8F4BD4367C}"/>
                  </a:ext>
                </a:extLst>
              </p:cNvPr>
              <p:cNvSpPr txBox="1"/>
              <p:nvPr/>
            </p:nvSpPr>
            <p:spPr>
              <a:xfrm>
                <a:off x="495092" y="1363133"/>
                <a:ext cx="11639725" cy="4142031"/>
              </a:xfrm>
              <a:prstGeom prst="rect">
                <a:avLst/>
              </a:prstGeom>
              <a:noFill/>
            </p:spPr>
            <p:txBody>
              <a:bodyPr wrap="none" rtlCol="0">
                <a:spAutoFit/>
              </a:bodyPr>
              <a:lstStyle/>
              <a:p>
                <a:pPr marL="285750" indent="-285750">
                  <a:buFont typeface="Arial" panose="020B0604020202020204" pitchFamily="34" charset="0"/>
                  <a:buChar char="•"/>
                </a:pPr>
                <a:r>
                  <a:rPr lang="en-US" dirty="0"/>
                  <a:t>Two optimization problems can be constructed as </a:t>
                </a:r>
                <a:r>
                  <a:rPr lang="en-US" b="1" dirty="0"/>
                  <a:t>primal</a:t>
                </a:r>
                <a:r>
                  <a:rPr lang="en-US" dirty="0"/>
                  <a:t> and </a:t>
                </a:r>
                <a:r>
                  <a:rPr lang="en-US" b="1" dirty="0"/>
                  <a:t>dual</a:t>
                </a:r>
                <a:r>
                  <a:rPr lang="en-US" dirty="0"/>
                  <a:t> such that:</a:t>
                </a:r>
              </a:p>
              <a:p>
                <a:pPr marL="285750" indent="-285750">
                  <a:buFont typeface="Arial" panose="020B0604020202020204" pitchFamily="34" charset="0"/>
                  <a:buChar char="•"/>
                </a:pPr>
                <a:endParaRPr lang="en-US" dirty="0"/>
              </a:p>
              <a:p>
                <a:pPr marL="285750" indent="-285750">
                  <a:buFontTx/>
                  <a:buChar char="-"/>
                </a:pPr>
                <a:r>
                  <a:rPr lang="en-US" dirty="0"/>
                  <a:t>Primal: 	</a:t>
                </a:r>
                <a14:m>
                  <m:oMath xmlns:m="http://schemas.openxmlformats.org/officeDocument/2006/math">
                    <m:func>
                      <m:funcPr>
                        <m:ctrlPr>
                          <a:rPr lang="en-US" i="1" dirty="0" smtClean="0">
                            <a:latin typeface="Cambria Math" panose="02040503050406030204" pitchFamily="18" charset="0"/>
                          </a:rPr>
                        </m:ctrlPr>
                      </m:funcPr>
                      <m:fName>
                        <m:limLow>
                          <m:limLowPr>
                            <m:ctrlPr>
                              <a:rPr lang="en-US" i="1" dirty="0" smtClean="0">
                                <a:latin typeface="Cambria Math" panose="02040503050406030204" pitchFamily="18" charset="0"/>
                              </a:rPr>
                            </m:ctrlPr>
                          </m:limLowPr>
                          <m:e>
                            <m:r>
                              <m:rPr>
                                <m:sty m:val="p"/>
                              </m:rPr>
                              <a:rPr lang="en-US" i="0" dirty="0" smtClean="0">
                                <a:latin typeface="Cambria Math" panose="02040503050406030204" pitchFamily="18" charset="0"/>
                              </a:rPr>
                              <m:t>min</m:t>
                            </m:r>
                          </m:e>
                          <m:lim>
                            <m:r>
                              <a:rPr lang="tr-TR" b="0" i="1" dirty="0" smtClean="0">
                                <a:latin typeface="Cambria Math" panose="02040503050406030204" pitchFamily="18" charset="0"/>
                              </a:rPr>
                              <m:t>𝑤</m:t>
                            </m:r>
                          </m:lim>
                        </m:limLow>
                      </m:fName>
                      <m:e>
                        <m:r>
                          <a:rPr lang="tr-TR" b="0" i="1" dirty="0" smtClean="0">
                            <a:latin typeface="Cambria Math" panose="02040503050406030204" pitchFamily="18" charset="0"/>
                          </a:rPr>
                          <m:t>ℓ</m:t>
                        </m:r>
                        <m:d>
                          <m:dPr>
                            <m:ctrlPr>
                              <a:rPr lang="tr-TR" b="0" i="1" dirty="0" smtClean="0">
                                <a:latin typeface="Cambria Math" panose="02040503050406030204" pitchFamily="18" charset="0"/>
                              </a:rPr>
                            </m:ctrlPr>
                          </m:dPr>
                          <m:e>
                            <m:r>
                              <a:rPr lang="tr-TR" b="1" i="1" dirty="0" smtClean="0">
                                <a:latin typeface="Cambria Math" panose="02040503050406030204" pitchFamily="18" charset="0"/>
                              </a:rPr>
                              <m:t>𝒘</m:t>
                            </m:r>
                          </m:e>
                        </m:d>
                        <m:r>
                          <a:rPr lang="tr-TR" b="0" i="1" dirty="0" smtClean="0">
                            <a:latin typeface="Cambria Math" panose="02040503050406030204" pitchFamily="18" charset="0"/>
                          </a:rPr>
                          <m:t>= </m:t>
                        </m:r>
                      </m:e>
                    </m:func>
                  </m:oMath>
                </a14:m>
                <a:r>
                  <a:rPr lang="en-US" dirty="0"/>
                  <a:t> </a:t>
                </a:r>
                <a14:m>
                  <m:oMath xmlns:m="http://schemas.openxmlformats.org/officeDocument/2006/math">
                    <m:func>
                      <m:funcPr>
                        <m:ctrlPr>
                          <a:rPr lang="en-US" i="1" dirty="0">
                            <a:latin typeface="Cambria Math" panose="02040503050406030204" pitchFamily="18" charset="0"/>
                          </a:rPr>
                        </m:ctrlPr>
                      </m:funcPr>
                      <m:fName>
                        <m:limLow>
                          <m:limLowPr>
                            <m:ctrlPr>
                              <a:rPr lang="en-US" i="1" dirty="0">
                                <a:latin typeface="Cambria Math" panose="02040503050406030204" pitchFamily="18" charset="0"/>
                              </a:rPr>
                            </m:ctrlPr>
                          </m:limLowPr>
                          <m:e>
                            <m:r>
                              <m:rPr>
                                <m:sty m:val="p"/>
                              </m:rPr>
                              <a:rPr lang="en-US" dirty="0">
                                <a:latin typeface="Cambria Math" panose="02040503050406030204" pitchFamily="18" charset="0"/>
                              </a:rPr>
                              <m:t>min</m:t>
                            </m:r>
                          </m:e>
                          <m:lim>
                            <m:r>
                              <a:rPr lang="tr-TR" i="1" dirty="0">
                                <a:latin typeface="Cambria Math" panose="02040503050406030204" pitchFamily="18" charset="0"/>
                              </a:rPr>
                              <m:t>𝑤</m:t>
                            </m:r>
                          </m:lim>
                        </m:limLow>
                      </m:fName>
                      <m:e>
                        <m:f>
                          <m:fPr>
                            <m:ctrlPr>
                              <a:rPr lang="tr-TR" i="1" dirty="0" smtClean="0">
                                <a:latin typeface="Cambria Math" panose="02040503050406030204" pitchFamily="18" charset="0"/>
                              </a:rPr>
                            </m:ctrlPr>
                          </m:fPr>
                          <m:num>
                            <m:sSubSup>
                              <m:sSubSupPr>
                                <m:ctrlPr>
                                  <a:rPr lang="tr-TR" i="1" dirty="0" smtClean="0">
                                    <a:latin typeface="Cambria Math" panose="02040503050406030204" pitchFamily="18" charset="0"/>
                                  </a:rPr>
                                </m:ctrlPr>
                              </m:sSubSupPr>
                              <m:e>
                                <m:d>
                                  <m:dPr>
                                    <m:begChr m:val="‖"/>
                                    <m:endChr m:val="‖"/>
                                    <m:ctrlPr>
                                      <a:rPr lang="tr-TR" i="1" dirty="0">
                                        <a:latin typeface="Cambria Math" panose="02040503050406030204" pitchFamily="18" charset="0"/>
                                      </a:rPr>
                                    </m:ctrlPr>
                                  </m:dPr>
                                  <m:e>
                                    <m:r>
                                      <a:rPr lang="tr-TR" b="1" i="1" dirty="0">
                                        <a:latin typeface="Cambria Math" panose="02040503050406030204" pitchFamily="18" charset="0"/>
                                      </a:rPr>
                                      <m:t>𝒘</m:t>
                                    </m:r>
                                  </m:e>
                                </m:d>
                              </m:e>
                              <m:sub>
                                <m:r>
                                  <a:rPr lang="tr-TR" b="0" i="1" dirty="0" smtClean="0">
                                    <a:latin typeface="Cambria Math" panose="02040503050406030204" pitchFamily="18" charset="0"/>
                                  </a:rPr>
                                  <m:t>2</m:t>
                                </m:r>
                              </m:sub>
                              <m:sup>
                                <m:r>
                                  <a:rPr lang="tr-TR" b="0" i="1" dirty="0" smtClean="0">
                                    <a:latin typeface="Cambria Math" panose="02040503050406030204" pitchFamily="18" charset="0"/>
                                  </a:rPr>
                                  <m:t>2</m:t>
                                </m:r>
                              </m:sup>
                            </m:sSubSup>
                          </m:num>
                          <m:den>
                            <m:r>
                              <a:rPr lang="tr-TR" b="0" i="1" dirty="0" smtClean="0">
                                <a:latin typeface="Cambria Math" panose="02040503050406030204" pitchFamily="18" charset="0"/>
                              </a:rPr>
                              <m:t>2</m:t>
                            </m:r>
                          </m:den>
                        </m:f>
                        <m:r>
                          <a:rPr lang="tr-TR" i="1" dirty="0">
                            <a:latin typeface="Cambria Math" panose="02040503050406030204" pitchFamily="18" charset="0"/>
                          </a:rPr>
                          <m:t> </m:t>
                        </m:r>
                      </m:e>
                    </m:func>
                    <m:r>
                      <a:rPr lang="tr-TR" b="0" i="1" dirty="0" smtClean="0">
                        <a:latin typeface="Cambria Math" panose="02040503050406030204" pitchFamily="18" charset="0"/>
                      </a:rPr>
                      <m:t> </m:t>
                    </m:r>
                    <m:r>
                      <a:rPr lang="tr-TR" b="0" i="1" dirty="0" smtClean="0">
                        <a:latin typeface="Cambria Math" panose="02040503050406030204" pitchFamily="18" charset="0"/>
                      </a:rPr>
                      <m:t>𝑐𝑜𝑛𝑠𝑡𝑎𝑖𝑛𝑒𝑑</m:t>
                    </m:r>
                    <m:r>
                      <a:rPr lang="tr-TR" b="0" i="1" dirty="0" smtClean="0">
                        <a:latin typeface="Cambria Math" panose="02040503050406030204" pitchFamily="18" charset="0"/>
                      </a:rPr>
                      <m:t> </m:t>
                    </m:r>
                    <m:r>
                      <a:rPr lang="tr-TR" b="0" i="1" dirty="0" smtClean="0">
                        <a:latin typeface="Cambria Math" panose="02040503050406030204" pitchFamily="18" charset="0"/>
                      </a:rPr>
                      <m:t>𝑏𝑦</m:t>
                    </m:r>
                    <m:r>
                      <a:rPr lang="tr-TR" b="0" i="1" dirty="0" smtClean="0">
                        <a:latin typeface="Cambria Math" panose="02040503050406030204" pitchFamily="18" charset="0"/>
                      </a:rPr>
                      <m:t> </m:t>
                    </m:r>
                    <m:d>
                      <m:dPr>
                        <m:ctrlPr>
                          <a:rPr lang="en-US" i="1">
                            <a:latin typeface="Cambria Math" panose="02040503050406030204" pitchFamily="18" charset="0"/>
                          </a:rPr>
                        </m:ctrlPr>
                      </m:dPr>
                      <m:e>
                        <m:sSup>
                          <m:sSupPr>
                            <m:ctrlPr>
                              <a:rPr lang="tr-TR" i="1">
                                <a:latin typeface="Cambria Math" panose="02040503050406030204" pitchFamily="18" charset="0"/>
                              </a:rPr>
                            </m:ctrlPr>
                          </m:sSupPr>
                          <m:e>
                            <m:r>
                              <a:rPr lang="tr-TR" b="1" i="1">
                                <a:latin typeface="Cambria Math" panose="02040503050406030204" pitchFamily="18" charset="0"/>
                              </a:rPr>
                              <m:t>𝒘</m:t>
                            </m:r>
                          </m:e>
                          <m:sup>
                            <m:r>
                              <a:rPr lang="en-US" i="1">
                                <a:latin typeface="Cambria Math" panose="02040503050406030204" pitchFamily="18" charset="0"/>
                              </a:rPr>
                              <m:t>𝑇</m:t>
                            </m:r>
                          </m:sup>
                        </m:sSup>
                        <m:sSup>
                          <m:sSupPr>
                            <m:ctrlPr>
                              <a:rPr lang="en-US" i="1">
                                <a:latin typeface="Cambria Math" panose="02040503050406030204" pitchFamily="18" charset="0"/>
                              </a:rPr>
                            </m:ctrlPr>
                          </m:sSupPr>
                          <m:e>
                            <m:r>
                              <a:rPr lang="en-US" b="1" i="1">
                                <a:latin typeface="Cambria Math" panose="02040503050406030204" pitchFamily="18" charset="0"/>
                              </a:rPr>
                              <m:t>𝒙</m:t>
                            </m:r>
                          </m:e>
                          <m:sup>
                            <m:r>
                              <a:rPr lang="en-US" i="1">
                                <a:latin typeface="Cambria Math" panose="02040503050406030204" pitchFamily="18" charset="0"/>
                              </a:rPr>
                              <m:t>𝑖</m:t>
                            </m:r>
                          </m:sup>
                        </m:sSup>
                        <m:r>
                          <a:rPr lang="en-US" i="1">
                            <a:latin typeface="Cambria Math" panose="02040503050406030204" pitchFamily="18" charset="0"/>
                          </a:rPr>
                          <m:t>− </m:t>
                        </m:r>
                        <m:r>
                          <a:rPr lang="en-US" i="1">
                            <a:latin typeface="Cambria Math" panose="02040503050406030204" pitchFamily="18" charset="0"/>
                          </a:rPr>
                          <m:t>𝑏</m:t>
                        </m:r>
                      </m:e>
                    </m:d>
                    <m:sSup>
                      <m:sSupPr>
                        <m:ctrlPr>
                          <a:rPr lang="en-US" i="1">
                            <a:latin typeface="Cambria Math" panose="02040503050406030204" pitchFamily="18" charset="0"/>
                          </a:rPr>
                        </m:ctrlPr>
                      </m:sSupPr>
                      <m:e>
                        <m:r>
                          <a:rPr lang="en-US" i="1">
                            <a:latin typeface="Cambria Math" panose="02040503050406030204" pitchFamily="18" charset="0"/>
                          </a:rPr>
                          <m:t>𝑦</m:t>
                        </m:r>
                      </m:e>
                      <m:sup>
                        <m:r>
                          <a:rPr lang="tr-TR" i="1">
                            <a:latin typeface="Cambria Math" panose="02040503050406030204" pitchFamily="18" charset="0"/>
                          </a:rPr>
                          <m:t>𝑖</m:t>
                        </m:r>
                      </m:sup>
                    </m:sSup>
                    <m:r>
                      <a:rPr lang="tr-TR" b="0" i="0" smtClean="0">
                        <a:latin typeface="Cambria Math" panose="02040503050406030204" pitchFamily="18" charset="0"/>
                      </a:rPr>
                      <m:t>−1</m:t>
                    </m:r>
                    <m:r>
                      <a:rPr lang="tr-TR" b="0" i="1" smtClean="0">
                        <a:latin typeface="Cambria Math" panose="02040503050406030204" pitchFamily="18" charset="0"/>
                        <a:ea typeface="Cambria Math" panose="02040503050406030204" pitchFamily="18" charset="0"/>
                      </a:rPr>
                      <m:t>≥0, ∀</m:t>
                    </m:r>
                    <m:r>
                      <a:rPr lang="tr-TR" b="0" i="1" smtClean="0">
                        <a:latin typeface="Cambria Math" panose="02040503050406030204" pitchFamily="18" charset="0"/>
                        <a:ea typeface="Cambria Math" panose="02040503050406030204" pitchFamily="18" charset="0"/>
                      </a:rPr>
                      <m:t>𝑖</m:t>
                    </m:r>
                    <m:r>
                      <a:rPr lang="tr-TR" b="0" i="1" smtClean="0">
                        <a:latin typeface="Cambria Math" panose="02040503050406030204" pitchFamily="18" charset="0"/>
                        <a:ea typeface="Cambria Math" panose="02040503050406030204" pitchFamily="18" charset="0"/>
                      </a:rPr>
                      <m:t>∈</m:t>
                    </m:r>
                    <m:d>
                      <m:dPr>
                        <m:begChr m:val="{"/>
                        <m:endChr m:val="}"/>
                        <m:ctrlPr>
                          <a:rPr lang="tr-TR" b="0" i="1" smtClean="0">
                            <a:latin typeface="Cambria Math" panose="02040503050406030204" pitchFamily="18" charset="0"/>
                            <a:ea typeface="Cambria Math" panose="02040503050406030204" pitchFamily="18" charset="0"/>
                          </a:rPr>
                        </m:ctrlPr>
                      </m:dPr>
                      <m:e>
                        <m:r>
                          <a:rPr lang="tr-TR" b="0" i="1" smtClean="0">
                            <a:latin typeface="Cambria Math" panose="02040503050406030204" pitchFamily="18" charset="0"/>
                            <a:ea typeface="Cambria Math" panose="02040503050406030204" pitchFamily="18" charset="0"/>
                          </a:rPr>
                          <m:t>1, …, </m:t>
                        </m:r>
                        <m:r>
                          <a:rPr lang="tr-TR" b="0" i="1" smtClean="0">
                            <a:latin typeface="Cambria Math" panose="02040503050406030204" pitchFamily="18" charset="0"/>
                            <a:ea typeface="Cambria Math" panose="02040503050406030204" pitchFamily="18" charset="0"/>
                          </a:rPr>
                          <m:t>𝑛</m:t>
                        </m:r>
                      </m:e>
                    </m:d>
                    <m:r>
                      <a:rPr lang="tr-TR" b="0" i="1" smtClean="0">
                        <a:latin typeface="Cambria Math" panose="02040503050406030204" pitchFamily="18" charset="0"/>
                        <a:ea typeface="Cambria Math" panose="02040503050406030204" pitchFamily="18" charset="0"/>
                      </a:rPr>
                      <m:t>, </m:t>
                    </m:r>
                    <m:r>
                      <a:rPr lang="tr-TR" b="0" i="1" smtClean="0">
                        <a:latin typeface="Cambria Math" panose="02040503050406030204" pitchFamily="18" charset="0"/>
                        <a:ea typeface="Cambria Math" panose="02040503050406030204" pitchFamily="18" charset="0"/>
                      </a:rPr>
                      <m:t>𝑎𝑛𝑑</m:t>
                    </m:r>
                  </m:oMath>
                </a14:m>
                <a:r>
                  <a:rPr lang="tr-TR" b="0" dirty="0">
                    <a:ea typeface="Cambria Math" panose="02040503050406030204" pitchFamily="18" charset="0"/>
                  </a:rPr>
                  <a:t>				(8)</a:t>
                </a:r>
              </a:p>
              <a:p>
                <a:pPr marL="285750" indent="-285750">
                  <a:buFontTx/>
                  <a:buChar char="-"/>
                </a:pPr>
                <a:endParaRPr lang="tr-TR" b="0" dirty="0">
                  <a:ea typeface="Cambria Math" panose="02040503050406030204" pitchFamily="18" charset="0"/>
                </a:endParaRPr>
              </a:p>
              <a:p>
                <a:pPr marL="285750" indent="-285750">
                  <a:buFontTx/>
                  <a:buChar char="-"/>
                </a:pPr>
                <a:r>
                  <a:rPr lang="en-US" dirty="0"/>
                  <a:t>Dual:	        </a:t>
                </a:r>
                <a14:m>
                  <m:oMath xmlns:m="http://schemas.openxmlformats.org/officeDocument/2006/math">
                    <m:func>
                      <m:funcPr>
                        <m:ctrlPr>
                          <a:rPr lang="en-US" i="1" dirty="0">
                            <a:latin typeface="Cambria Math" panose="02040503050406030204" pitchFamily="18" charset="0"/>
                          </a:rPr>
                        </m:ctrlPr>
                      </m:funcPr>
                      <m:fName>
                        <m:limLow>
                          <m:limLowPr>
                            <m:ctrlPr>
                              <a:rPr lang="en-US" i="1" dirty="0" smtClean="0">
                                <a:latin typeface="Cambria Math" panose="02040503050406030204" pitchFamily="18" charset="0"/>
                              </a:rPr>
                            </m:ctrlPr>
                          </m:limLowPr>
                          <m:e>
                            <m:r>
                              <m:rPr>
                                <m:sty m:val="p"/>
                              </m:rPr>
                              <a:rPr lang="tr-TR" b="0" i="0" dirty="0" smtClean="0">
                                <a:latin typeface="Cambria Math" panose="02040503050406030204" pitchFamily="18" charset="0"/>
                              </a:rPr>
                              <m:t>max</m:t>
                            </m:r>
                          </m:e>
                          <m:lim>
                            <m:r>
                              <a:rPr lang="tr-TR" b="0" i="1" dirty="0" smtClean="0">
                                <a:latin typeface="Cambria Math" panose="02040503050406030204" pitchFamily="18" charset="0"/>
                              </a:rPr>
                              <m:t>𝛼</m:t>
                            </m:r>
                          </m:lim>
                        </m:limLow>
                      </m:fName>
                      <m:e>
                        <m:r>
                          <a:rPr lang="tr-TR" i="1" dirty="0" smtClean="0">
                            <a:latin typeface="Cambria Math" panose="02040503050406030204" pitchFamily="18" charset="0"/>
                            <a:ea typeface="Cambria Math" panose="02040503050406030204" pitchFamily="18" charset="0"/>
                          </a:rPr>
                          <m:t>ℒ</m:t>
                        </m:r>
                        <m:d>
                          <m:dPr>
                            <m:ctrlPr>
                              <a:rPr lang="tr-TR" i="1" dirty="0" smtClean="0">
                                <a:latin typeface="Cambria Math" panose="02040503050406030204" pitchFamily="18" charset="0"/>
                              </a:rPr>
                            </m:ctrlPr>
                          </m:dPr>
                          <m:e>
                            <m:r>
                              <a:rPr lang="tr-TR" i="1" dirty="0">
                                <a:latin typeface="Cambria Math" panose="02040503050406030204" pitchFamily="18" charset="0"/>
                              </a:rPr>
                              <m:t>𝛼</m:t>
                            </m:r>
                          </m:e>
                        </m:d>
                        <m:r>
                          <a:rPr lang="tr-TR" i="1" dirty="0">
                            <a:latin typeface="Cambria Math" panose="02040503050406030204" pitchFamily="18" charset="0"/>
                          </a:rPr>
                          <m:t>= </m:t>
                        </m:r>
                      </m:e>
                    </m:func>
                    <m:func>
                      <m:funcPr>
                        <m:ctrlPr>
                          <a:rPr lang="tr-TR" i="1" dirty="0" smtClean="0">
                            <a:latin typeface="Cambria Math" panose="02040503050406030204" pitchFamily="18" charset="0"/>
                          </a:rPr>
                        </m:ctrlPr>
                      </m:funcPr>
                      <m:fName>
                        <m:limLow>
                          <m:limLowPr>
                            <m:ctrlPr>
                              <a:rPr lang="tr-TR" i="1" dirty="0" smtClean="0">
                                <a:latin typeface="Cambria Math" panose="02040503050406030204" pitchFamily="18" charset="0"/>
                              </a:rPr>
                            </m:ctrlPr>
                          </m:limLowPr>
                          <m:e>
                            <m:r>
                              <m:rPr>
                                <m:sty m:val="p"/>
                              </m:rPr>
                              <a:rPr lang="tr-TR" i="0" dirty="0" smtClean="0">
                                <a:latin typeface="Cambria Math" panose="02040503050406030204" pitchFamily="18" charset="0"/>
                              </a:rPr>
                              <m:t>max</m:t>
                            </m:r>
                          </m:e>
                          <m:lim>
                            <m:r>
                              <a:rPr lang="tr-TR" i="1" dirty="0">
                                <a:latin typeface="Cambria Math" panose="02040503050406030204" pitchFamily="18" charset="0"/>
                              </a:rPr>
                              <m:t>𝛼</m:t>
                            </m:r>
                            <m:r>
                              <a:rPr lang="tr-TR" b="0" i="1" dirty="0" smtClean="0">
                                <a:latin typeface="Cambria Math" panose="02040503050406030204" pitchFamily="18" charset="0"/>
                              </a:rPr>
                              <m:t> </m:t>
                            </m:r>
                          </m:lim>
                        </m:limLow>
                      </m:fName>
                      <m:e>
                        <m:nary>
                          <m:naryPr>
                            <m:chr m:val="∑"/>
                            <m:ctrlPr>
                              <a:rPr lang="tr-TR" i="1" dirty="0" smtClean="0">
                                <a:latin typeface="Cambria Math" panose="02040503050406030204" pitchFamily="18" charset="0"/>
                              </a:rPr>
                            </m:ctrlPr>
                          </m:naryPr>
                          <m:sub>
                            <m:r>
                              <m:rPr>
                                <m:brk m:alnAt="23"/>
                              </m:rPr>
                              <a:rPr lang="tr-TR" b="0" i="1" dirty="0" smtClean="0">
                                <a:latin typeface="Cambria Math" panose="02040503050406030204" pitchFamily="18" charset="0"/>
                              </a:rPr>
                              <m:t>𝑖</m:t>
                            </m:r>
                            <m:r>
                              <a:rPr lang="tr-TR" b="0" i="1" dirty="0" smtClean="0">
                                <a:latin typeface="Cambria Math" panose="02040503050406030204" pitchFamily="18" charset="0"/>
                              </a:rPr>
                              <m:t>=1</m:t>
                            </m:r>
                          </m:sub>
                          <m:sup>
                            <m:r>
                              <a:rPr lang="tr-TR" b="0" i="1" dirty="0" smtClean="0">
                                <a:latin typeface="Cambria Math" panose="02040503050406030204" pitchFamily="18" charset="0"/>
                              </a:rPr>
                              <m:t>𝑛</m:t>
                            </m:r>
                          </m:sup>
                          <m:e>
                            <m:sSub>
                              <m:sSubPr>
                                <m:ctrlPr>
                                  <a:rPr lang="tr-TR" b="0" i="1" dirty="0" smtClean="0">
                                    <a:latin typeface="Cambria Math" panose="02040503050406030204" pitchFamily="18" charset="0"/>
                                  </a:rPr>
                                </m:ctrlPr>
                              </m:sSubPr>
                              <m:e>
                                <m:r>
                                  <a:rPr lang="tr-TR" i="1" dirty="0">
                                    <a:latin typeface="Cambria Math" panose="02040503050406030204" pitchFamily="18" charset="0"/>
                                  </a:rPr>
                                  <m:t>𝛼</m:t>
                                </m:r>
                              </m:e>
                              <m:sub>
                                <m:r>
                                  <a:rPr lang="tr-TR" b="0" i="1" dirty="0" smtClean="0">
                                    <a:latin typeface="Cambria Math" panose="02040503050406030204" pitchFamily="18" charset="0"/>
                                  </a:rPr>
                                  <m:t>𝑖</m:t>
                                </m:r>
                              </m:sub>
                            </m:sSub>
                            <m:r>
                              <a:rPr lang="tr-TR" b="0" i="1" dirty="0" smtClean="0">
                                <a:latin typeface="Cambria Math" panose="02040503050406030204" pitchFamily="18" charset="0"/>
                              </a:rPr>
                              <m:t> −</m:t>
                            </m:r>
                            <m:f>
                              <m:fPr>
                                <m:ctrlPr>
                                  <a:rPr lang="tr-TR" b="0" i="1" dirty="0" smtClean="0">
                                    <a:latin typeface="Cambria Math" panose="02040503050406030204" pitchFamily="18" charset="0"/>
                                  </a:rPr>
                                </m:ctrlPr>
                              </m:fPr>
                              <m:num>
                                <m:r>
                                  <a:rPr lang="tr-TR" b="0" i="1" dirty="0" smtClean="0">
                                    <a:latin typeface="Cambria Math" panose="02040503050406030204" pitchFamily="18" charset="0"/>
                                  </a:rPr>
                                  <m:t>1</m:t>
                                </m:r>
                              </m:num>
                              <m:den>
                                <m:r>
                                  <a:rPr lang="tr-TR" b="0" i="1" dirty="0" smtClean="0">
                                    <a:latin typeface="Cambria Math" panose="02040503050406030204" pitchFamily="18" charset="0"/>
                                  </a:rPr>
                                  <m:t>2</m:t>
                                </m:r>
                              </m:den>
                            </m:f>
                            <m:nary>
                              <m:naryPr>
                                <m:chr m:val="∑"/>
                                <m:ctrlPr>
                                  <a:rPr lang="tr-TR" b="0" i="1" dirty="0" smtClean="0">
                                    <a:latin typeface="Cambria Math" panose="02040503050406030204" pitchFamily="18" charset="0"/>
                                  </a:rPr>
                                </m:ctrlPr>
                              </m:naryPr>
                              <m:sub>
                                <m:r>
                                  <m:rPr>
                                    <m:brk m:alnAt="23"/>
                                  </m:rPr>
                                  <a:rPr lang="tr-TR" b="0" i="1" dirty="0" smtClean="0">
                                    <a:latin typeface="Cambria Math" panose="02040503050406030204" pitchFamily="18" charset="0"/>
                                  </a:rPr>
                                  <m:t>𝑖</m:t>
                                </m:r>
                                <m:r>
                                  <a:rPr lang="tr-TR" b="0" i="1" dirty="0" smtClean="0">
                                    <a:latin typeface="Cambria Math" panose="02040503050406030204" pitchFamily="18" charset="0"/>
                                  </a:rPr>
                                  <m:t>=1</m:t>
                                </m:r>
                              </m:sub>
                              <m:sup>
                                <m:r>
                                  <a:rPr lang="tr-TR" b="0" i="1" dirty="0" smtClean="0">
                                    <a:latin typeface="Cambria Math" panose="02040503050406030204" pitchFamily="18" charset="0"/>
                                  </a:rPr>
                                  <m:t>𝑛</m:t>
                                </m:r>
                              </m:sup>
                              <m:e>
                                <m:nary>
                                  <m:naryPr>
                                    <m:chr m:val="∑"/>
                                    <m:ctrlPr>
                                      <a:rPr lang="tr-TR" b="0" i="1" dirty="0" smtClean="0">
                                        <a:latin typeface="Cambria Math" panose="02040503050406030204" pitchFamily="18" charset="0"/>
                                      </a:rPr>
                                    </m:ctrlPr>
                                  </m:naryPr>
                                  <m:sub>
                                    <m:r>
                                      <m:rPr>
                                        <m:brk m:alnAt="23"/>
                                      </m:rPr>
                                      <a:rPr lang="tr-TR" b="0" i="1" dirty="0" smtClean="0">
                                        <a:latin typeface="Cambria Math" panose="02040503050406030204" pitchFamily="18" charset="0"/>
                                      </a:rPr>
                                      <m:t>𝑗</m:t>
                                    </m:r>
                                    <m:r>
                                      <a:rPr lang="tr-TR" b="0" i="1" dirty="0" smtClean="0">
                                        <a:latin typeface="Cambria Math" panose="02040503050406030204" pitchFamily="18" charset="0"/>
                                      </a:rPr>
                                      <m:t>=1</m:t>
                                    </m:r>
                                  </m:sub>
                                  <m:sup>
                                    <m:r>
                                      <a:rPr lang="tr-TR" b="0" i="1" dirty="0" smtClean="0">
                                        <a:latin typeface="Cambria Math" panose="02040503050406030204" pitchFamily="18" charset="0"/>
                                      </a:rPr>
                                      <m:t>𝑛</m:t>
                                    </m:r>
                                  </m:sup>
                                  <m:e>
                                    <m:sSub>
                                      <m:sSubPr>
                                        <m:ctrlPr>
                                          <a:rPr lang="tr-TR" b="0" i="1" dirty="0" smtClean="0">
                                            <a:latin typeface="Cambria Math" panose="02040503050406030204" pitchFamily="18" charset="0"/>
                                          </a:rPr>
                                        </m:ctrlPr>
                                      </m:sSubPr>
                                      <m:e>
                                        <m:r>
                                          <a:rPr lang="tr-TR" i="1" dirty="0">
                                            <a:latin typeface="Cambria Math" panose="02040503050406030204" pitchFamily="18" charset="0"/>
                                          </a:rPr>
                                          <m:t>𝛼</m:t>
                                        </m:r>
                                      </m:e>
                                      <m:sub>
                                        <m:r>
                                          <a:rPr lang="tr-TR" b="0" i="1" dirty="0" smtClean="0">
                                            <a:latin typeface="Cambria Math" panose="02040503050406030204" pitchFamily="18" charset="0"/>
                                          </a:rPr>
                                          <m:t>𝑖</m:t>
                                        </m:r>
                                      </m:sub>
                                    </m:sSub>
                                    <m:sSub>
                                      <m:sSubPr>
                                        <m:ctrlPr>
                                          <a:rPr lang="tr-TR" b="0" i="1" dirty="0" smtClean="0">
                                            <a:latin typeface="Cambria Math" panose="02040503050406030204" pitchFamily="18" charset="0"/>
                                          </a:rPr>
                                        </m:ctrlPr>
                                      </m:sSubPr>
                                      <m:e>
                                        <m:r>
                                          <a:rPr lang="tr-TR" i="1" dirty="0">
                                            <a:latin typeface="Cambria Math" panose="02040503050406030204" pitchFamily="18" charset="0"/>
                                          </a:rPr>
                                          <m:t>𝛼</m:t>
                                        </m:r>
                                      </m:e>
                                      <m:sub>
                                        <m:r>
                                          <a:rPr lang="tr-TR" b="0" i="1" dirty="0" smtClean="0">
                                            <a:latin typeface="Cambria Math" panose="02040503050406030204" pitchFamily="18" charset="0"/>
                                          </a:rPr>
                                          <m:t>𝑗</m:t>
                                        </m:r>
                                      </m:sub>
                                    </m:sSub>
                                    <m:sSup>
                                      <m:sSupPr>
                                        <m:ctrlPr>
                                          <a:rPr lang="tr-TR" b="0" i="1" dirty="0" smtClean="0">
                                            <a:latin typeface="Cambria Math" panose="02040503050406030204" pitchFamily="18" charset="0"/>
                                          </a:rPr>
                                        </m:ctrlPr>
                                      </m:sSupPr>
                                      <m:e>
                                        <m:r>
                                          <a:rPr lang="tr-TR" b="0" i="1" dirty="0" smtClean="0">
                                            <a:latin typeface="Cambria Math" panose="02040503050406030204" pitchFamily="18" charset="0"/>
                                          </a:rPr>
                                          <m:t>𝑦</m:t>
                                        </m:r>
                                      </m:e>
                                      <m:sup>
                                        <m:r>
                                          <a:rPr lang="tr-TR" b="0" i="1" dirty="0" smtClean="0">
                                            <a:latin typeface="Cambria Math" panose="02040503050406030204" pitchFamily="18" charset="0"/>
                                          </a:rPr>
                                          <m:t>𝑖</m:t>
                                        </m:r>
                                      </m:sup>
                                    </m:sSup>
                                    <m:sSup>
                                      <m:sSupPr>
                                        <m:ctrlPr>
                                          <a:rPr lang="tr-TR" b="0" i="1" dirty="0" smtClean="0">
                                            <a:latin typeface="Cambria Math" panose="02040503050406030204" pitchFamily="18" charset="0"/>
                                          </a:rPr>
                                        </m:ctrlPr>
                                      </m:sSupPr>
                                      <m:e>
                                        <m:r>
                                          <a:rPr lang="tr-TR" b="0" i="1" dirty="0" smtClean="0">
                                            <a:latin typeface="Cambria Math" panose="02040503050406030204" pitchFamily="18" charset="0"/>
                                          </a:rPr>
                                          <m:t>𝑦</m:t>
                                        </m:r>
                                      </m:e>
                                      <m:sup>
                                        <m:r>
                                          <a:rPr lang="tr-TR" b="0" i="1" dirty="0" smtClean="0">
                                            <a:latin typeface="Cambria Math" panose="02040503050406030204" pitchFamily="18" charset="0"/>
                                          </a:rPr>
                                          <m:t>𝑗</m:t>
                                        </m:r>
                                      </m:sup>
                                    </m:sSup>
                                    <m:sSup>
                                      <m:sSupPr>
                                        <m:ctrlPr>
                                          <a:rPr lang="tr-TR" b="0" i="1" dirty="0" smtClean="0">
                                            <a:latin typeface="Cambria Math" panose="02040503050406030204" pitchFamily="18" charset="0"/>
                                          </a:rPr>
                                        </m:ctrlPr>
                                      </m:sSupPr>
                                      <m:e>
                                        <m:sSup>
                                          <m:sSupPr>
                                            <m:ctrlPr>
                                              <a:rPr lang="tr-TR" b="0" i="1" dirty="0" smtClean="0">
                                                <a:latin typeface="Cambria Math" panose="02040503050406030204" pitchFamily="18" charset="0"/>
                                              </a:rPr>
                                            </m:ctrlPr>
                                          </m:sSupPr>
                                          <m:e>
                                            <m:r>
                                              <a:rPr lang="tr-TR" b="1" i="1" dirty="0" smtClean="0">
                                                <a:latin typeface="Cambria Math" panose="02040503050406030204" pitchFamily="18" charset="0"/>
                                              </a:rPr>
                                              <m:t>𝒙</m:t>
                                            </m:r>
                                          </m:e>
                                          <m:sup>
                                            <m:r>
                                              <a:rPr lang="tr-TR" b="0" i="1" dirty="0" smtClean="0">
                                                <a:latin typeface="Cambria Math" panose="02040503050406030204" pitchFamily="18" charset="0"/>
                                              </a:rPr>
                                              <m:t>𝑖</m:t>
                                            </m:r>
                                          </m:sup>
                                        </m:sSup>
                                      </m:e>
                                      <m:sup>
                                        <m:r>
                                          <a:rPr lang="tr-TR" b="0" i="1" dirty="0" smtClean="0">
                                            <a:latin typeface="Cambria Math" panose="02040503050406030204" pitchFamily="18" charset="0"/>
                                          </a:rPr>
                                          <m:t>𝑇</m:t>
                                        </m:r>
                                      </m:sup>
                                    </m:sSup>
                                    <m:sSup>
                                      <m:sSupPr>
                                        <m:ctrlPr>
                                          <a:rPr lang="tr-TR" b="0" i="1" dirty="0" smtClean="0">
                                            <a:latin typeface="Cambria Math" panose="02040503050406030204" pitchFamily="18" charset="0"/>
                                          </a:rPr>
                                        </m:ctrlPr>
                                      </m:sSupPr>
                                      <m:e>
                                        <m:r>
                                          <a:rPr lang="tr-TR" b="1" i="1" dirty="0" smtClean="0">
                                            <a:latin typeface="Cambria Math" panose="02040503050406030204" pitchFamily="18" charset="0"/>
                                          </a:rPr>
                                          <m:t>𝒙</m:t>
                                        </m:r>
                                      </m:e>
                                      <m:sup>
                                        <m:r>
                                          <a:rPr lang="tr-TR" b="0" i="1" dirty="0" smtClean="0">
                                            <a:latin typeface="Cambria Math" panose="02040503050406030204" pitchFamily="18" charset="0"/>
                                          </a:rPr>
                                          <m:t>𝑗</m:t>
                                        </m:r>
                                      </m:sup>
                                    </m:sSup>
                                  </m:e>
                                </m:nary>
                              </m:e>
                            </m:nary>
                          </m:e>
                        </m:nary>
                        <m:r>
                          <a:rPr lang="tr-TR" i="1" dirty="0">
                            <a:latin typeface="Cambria Math" panose="02040503050406030204" pitchFamily="18" charset="0"/>
                          </a:rPr>
                          <m:t> </m:t>
                        </m:r>
                        <m:r>
                          <a:rPr lang="tr-TR" i="1" dirty="0">
                            <a:latin typeface="Cambria Math" panose="02040503050406030204" pitchFamily="18" charset="0"/>
                          </a:rPr>
                          <m:t>𝑐𝑜𝑛𝑠𝑡𝑟𝑎𝑖𝑛𝑒𝑑</m:t>
                        </m:r>
                        <m:r>
                          <a:rPr lang="tr-TR" i="1" dirty="0">
                            <a:latin typeface="Cambria Math" panose="02040503050406030204" pitchFamily="18" charset="0"/>
                          </a:rPr>
                          <m:t> </m:t>
                        </m:r>
                        <m:r>
                          <a:rPr lang="tr-TR" i="1" dirty="0">
                            <a:latin typeface="Cambria Math" panose="02040503050406030204" pitchFamily="18" charset="0"/>
                          </a:rPr>
                          <m:t>𝑏𝑦</m:t>
                        </m:r>
                        <m:r>
                          <a:rPr lang="tr-TR" b="0" i="1" dirty="0" smtClean="0">
                            <a:latin typeface="Cambria Math" panose="02040503050406030204" pitchFamily="18" charset="0"/>
                          </a:rPr>
                          <m:t> </m:t>
                        </m:r>
                        <m:nary>
                          <m:naryPr>
                            <m:chr m:val="∑"/>
                            <m:ctrlPr>
                              <a:rPr lang="tr-TR" b="0" i="1" dirty="0" smtClean="0">
                                <a:latin typeface="Cambria Math" panose="02040503050406030204" pitchFamily="18" charset="0"/>
                              </a:rPr>
                            </m:ctrlPr>
                          </m:naryPr>
                          <m:sub>
                            <m:r>
                              <m:rPr>
                                <m:brk m:alnAt="23"/>
                              </m:rPr>
                              <a:rPr lang="tr-TR" b="0" i="1" dirty="0" smtClean="0">
                                <a:latin typeface="Cambria Math" panose="02040503050406030204" pitchFamily="18" charset="0"/>
                              </a:rPr>
                              <m:t>𝑖</m:t>
                            </m:r>
                            <m:r>
                              <a:rPr lang="tr-TR" b="0" i="1" dirty="0" smtClean="0">
                                <a:latin typeface="Cambria Math" panose="02040503050406030204" pitchFamily="18" charset="0"/>
                              </a:rPr>
                              <m:t>=1</m:t>
                            </m:r>
                          </m:sub>
                          <m:sup>
                            <m:r>
                              <a:rPr lang="tr-TR" b="0" i="1" dirty="0" smtClean="0">
                                <a:latin typeface="Cambria Math" panose="02040503050406030204" pitchFamily="18" charset="0"/>
                              </a:rPr>
                              <m:t>𝑛</m:t>
                            </m:r>
                          </m:sup>
                          <m:e>
                            <m:sSub>
                              <m:sSubPr>
                                <m:ctrlPr>
                                  <a:rPr lang="tr-TR" i="1" dirty="0">
                                    <a:latin typeface="Cambria Math" panose="02040503050406030204" pitchFamily="18" charset="0"/>
                                  </a:rPr>
                                </m:ctrlPr>
                              </m:sSubPr>
                              <m:e>
                                <m:r>
                                  <a:rPr lang="tr-TR" i="1" dirty="0">
                                    <a:latin typeface="Cambria Math" panose="02040503050406030204" pitchFamily="18" charset="0"/>
                                  </a:rPr>
                                  <m:t>𝛼</m:t>
                                </m:r>
                              </m:e>
                              <m:sub>
                                <m:r>
                                  <a:rPr lang="tr-TR" b="0" i="1" dirty="0" smtClean="0">
                                    <a:latin typeface="Cambria Math" panose="02040503050406030204" pitchFamily="18" charset="0"/>
                                  </a:rPr>
                                  <m:t>𝑖</m:t>
                                </m:r>
                              </m:sub>
                            </m:sSub>
                            <m:sSup>
                              <m:sSupPr>
                                <m:ctrlPr>
                                  <a:rPr lang="tr-TR" i="1" dirty="0">
                                    <a:latin typeface="Cambria Math" panose="02040503050406030204" pitchFamily="18" charset="0"/>
                                  </a:rPr>
                                </m:ctrlPr>
                              </m:sSupPr>
                              <m:e>
                                <m:r>
                                  <a:rPr lang="tr-TR" i="1" dirty="0">
                                    <a:latin typeface="Cambria Math" panose="02040503050406030204" pitchFamily="18" charset="0"/>
                                  </a:rPr>
                                  <m:t>𝑦</m:t>
                                </m:r>
                              </m:e>
                              <m:sup>
                                <m:r>
                                  <a:rPr lang="tr-TR" i="1" dirty="0">
                                    <a:latin typeface="Cambria Math" panose="02040503050406030204" pitchFamily="18" charset="0"/>
                                  </a:rPr>
                                  <m:t>𝑖</m:t>
                                </m:r>
                              </m:sup>
                            </m:sSup>
                          </m:e>
                        </m:nary>
                        <m:r>
                          <a:rPr lang="tr-TR" i="1" dirty="0">
                            <a:latin typeface="Cambria Math" panose="02040503050406030204" pitchFamily="18" charset="0"/>
                          </a:rPr>
                          <m:t>= 0</m:t>
                        </m:r>
                      </m:e>
                    </m:func>
                  </m:oMath>
                </a14:m>
                <a:r>
                  <a:rPr lang="en-US" dirty="0"/>
                  <a:t> .			(9)</a:t>
                </a:r>
              </a:p>
              <a:p>
                <a:pPr marL="285750" indent="-285750">
                  <a:buFontTx/>
                  <a:buChar char="-"/>
                </a:pPr>
                <a:endParaRPr lang="en-US" dirty="0"/>
              </a:p>
              <a:p>
                <a:pPr marL="285750" indent="-285750">
                  <a:buFontTx/>
                  <a:buChar char="-"/>
                </a:pPr>
                <a:endParaRPr lang="en-US" dirty="0"/>
              </a:p>
              <a:p>
                <a:pPr marL="285750" indent="-285750">
                  <a:buFont typeface="Arial" panose="020B0604020202020204" pitchFamily="34" charset="0"/>
                  <a:buChar char="•"/>
                </a:pPr>
                <a:r>
                  <a:rPr lang="en-US" dirty="0"/>
                  <a:t>Regularization term is used together with SVM primal problem as below:</a:t>
                </a:r>
              </a:p>
              <a:p>
                <a:endParaRPr lang="en-US" dirty="0"/>
              </a:p>
              <a:p>
                <a:r>
                  <a:rPr lang="en-US" dirty="0"/>
                  <a:t>									</a:t>
                </a:r>
                <a14:m>
                  <m:oMath xmlns:m="http://schemas.openxmlformats.org/officeDocument/2006/math">
                    <m:func>
                      <m:funcPr>
                        <m:ctrlPr>
                          <a:rPr lang="en-US" i="1" smtClean="0">
                            <a:latin typeface="Cambria Math" panose="02040503050406030204" pitchFamily="18" charset="0"/>
                          </a:rPr>
                        </m:ctrlPr>
                      </m:funcPr>
                      <m:fName>
                        <m:limLow>
                          <m:limLowPr>
                            <m:ctrlPr>
                              <a:rPr lang="en-US" i="1" smtClean="0">
                                <a:latin typeface="Cambria Math" panose="02040503050406030204" pitchFamily="18" charset="0"/>
                              </a:rPr>
                            </m:ctrlPr>
                          </m:limLowPr>
                          <m:e>
                            <m:r>
                              <m:rPr>
                                <m:sty m:val="p"/>
                              </m:rPr>
                              <a:rPr lang="en-US" i="0" smtClean="0">
                                <a:latin typeface="Cambria Math" panose="02040503050406030204" pitchFamily="18" charset="0"/>
                              </a:rPr>
                              <m:t>min</m:t>
                            </m:r>
                          </m:e>
                          <m:lim>
                            <m:r>
                              <a:rPr lang="tr-TR" b="1" i="1" smtClean="0">
                                <a:latin typeface="Cambria Math" panose="02040503050406030204" pitchFamily="18" charset="0"/>
                              </a:rPr>
                              <m:t>𝒘</m:t>
                            </m:r>
                            <m:r>
                              <a:rPr lang="tr-TR" b="1" i="1" smtClean="0">
                                <a:latin typeface="Cambria Math" panose="02040503050406030204" pitchFamily="18" charset="0"/>
                              </a:rPr>
                              <m:t>, </m:t>
                            </m:r>
                            <m:r>
                              <a:rPr lang="tr-TR" b="0" i="1" smtClean="0">
                                <a:latin typeface="Cambria Math" panose="02040503050406030204" pitchFamily="18" charset="0"/>
                              </a:rPr>
                              <m:t>𝑏</m:t>
                            </m:r>
                          </m:lim>
                        </m:limLow>
                      </m:fName>
                      <m:e>
                        <m:nary>
                          <m:naryPr>
                            <m:chr m:val="∑"/>
                            <m:ctrlPr>
                              <a:rPr lang="en-US" i="1" smtClean="0">
                                <a:latin typeface="Cambria Math" panose="02040503050406030204" pitchFamily="18" charset="0"/>
                              </a:rPr>
                            </m:ctrlPr>
                          </m:naryPr>
                          <m:sub>
                            <m:r>
                              <m:rPr>
                                <m:brk m:alnAt="23"/>
                              </m:rPr>
                              <a:rPr lang="tr-TR" b="0" i="1" smtClean="0">
                                <a:latin typeface="Cambria Math" panose="02040503050406030204" pitchFamily="18" charset="0"/>
                              </a:rPr>
                              <m:t>𝑖</m:t>
                            </m:r>
                            <m:r>
                              <a:rPr lang="tr-TR" b="0" i="1" smtClean="0">
                                <a:latin typeface="Cambria Math" panose="02040503050406030204" pitchFamily="18" charset="0"/>
                              </a:rPr>
                              <m:t>=1</m:t>
                            </m:r>
                          </m:sub>
                          <m:sup>
                            <m:r>
                              <a:rPr lang="tr-TR" b="0" i="1" smtClean="0">
                                <a:latin typeface="Cambria Math" panose="02040503050406030204" pitchFamily="18" charset="0"/>
                              </a:rPr>
                              <m:t>𝑛</m:t>
                            </m:r>
                          </m:sup>
                          <m:e>
                            <m:r>
                              <a:rPr lang="tr-TR" b="0" i="1" smtClean="0">
                                <a:latin typeface="Cambria Math" panose="02040503050406030204" pitchFamily="18" charset="0"/>
                              </a:rPr>
                              <m:t>𝑙𝑜𝑠𝑠</m:t>
                            </m:r>
                            <m:d>
                              <m:dPr>
                                <m:ctrlPr>
                                  <a:rPr lang="tr-TR" b="0" i="1" smtClean="0">
                                    <a:latin typeface="Cambria Math" panose="02040503050406030204" pitchFamily="18" charset="0"/>
                                  </a:rPr>
                                </m:ctrlPr>
                              </m:dPr>
                              <m:e>
                                <m:r>
                                  <a:rPr lang="tr-TR" b="1" i="1" smtClean="0">
                                    <a:latin typeface="Cambria Math" panose="02040503050406030204" pitchFamily="18" charset="0"/>
                                  </a:rPr>
                                  <m:t>𝒘</m:t>
                                </m:r>
                                <m:r>
                                  <a:rPr lang="tr-TR" b="1" i="1" smtClean="0">
                                    <a:latin typeface="Cambria Math" panose="02040503050406030204" pitchFamily="18" charset="0"/>
                                  </a:rPr>
                                  <m:t>, </m:t>
                                </m:r>
                                <m:r>
                                  <a:rPr lang="tr-TR" b="0" i="1" smtClean="0">
                                    <a:latin typeface="Cambria Math" panose="02040503050406030204" pitchFamily="18" charset="0"/>
                                  </a:rPr>
                                  <m:t>𝑏</m:t>
                                </m:r>
                              </m:e>
                            </m:d>
                            <m:r>
                              <a:rPr lang="tr-TR" b="0" i="1" smtClean="0">
                                <a:latin typeface="Cambria Math" panose="02040503050406030204" pitchFamily="18" charset="0"/>
                              </a:rPr>
                              <m:t>+</m:t>
                            </m:r>
                            <m:r>
                              <a:rPr lang="tr-TR" b="0" i="1" smtClean="0">
                                <a:latin typeface="Cambria Math" panose="02040503050406030204" pitchFamily="18" charset="0"/>
                              </a:rPr>
                              <m:t>𝜆</m:t>
                            </m:r>
                            <m:r>
                              <a:rPr lang="tr-TR" b="0" i="1" smtClean="0">
                                <a:latin typeface="Cambria Math" panose="02040503050406030204" pitchFamily="18" charset="0"/>
                              </a:rPr>
                              <m:t>𝑅</m:t>
                            </m:r>
                            <m:d>
                              <m:dPr>
                                <m:ctrlPr>
                                  <a:rPr lang="tr-TR" b="0" i="1" smtClean="0">
                                    <a:latin typeface="Cambria Math" panose="02040503050406030204" pitchFamily="18" charset="0"/>
                                  </a:rPr>
                                </m:ctrlPr>
                              </m:dPr>
                              <m:e>
                                <m:r>
                                  <a:rPr lang="tr-TR" b="1" i="1" smtClean="0">
                                    <a:latin typeface="Cambria Math" panose="02040503050406030204" pitchFamily="18" charset="0"/>
                                  </a:rPr>
                                  <m:t>𝒘</m:t>
                                </m:r>
                              </m:e>
                            </m:d>
                            <m:r>
                              <a:rPr lang="tr-TR" b="0" i="1" smtClean="0">
                                <a:latin typeface="Cambria Math" panose="02040503050406030204" pitchFamily="18" charset="0"/>
                              </a:rPr>
                              <m:t>,</m:t>
                            </m:r>
                          </m:e>
                        </m:nary>
                      </m:e>
                    </m:func>
                  </m:oMath>
                </a14:m>
                <a:r>
                  <a:rPr lang="en-US" dirty="0"/>
                  <a:t>       								(10)</a:t>
                </a:r>
              </a:p>
              <a:p>
                <a:endParaRPr lang="en-US" dirty="0"/>
              </a:p>
              <a:p>
                <a:r>
                  <a:rPr lang="en-US" dirty="0"/>
                  <a:t>where the loss function is either hinge or squared hinge function given in equation (6) and equation (7) respectively, </a:t>
                </a:r>
              </a:p>
              <a:p>
                <a:r>
                  <a:rPr lang="en-US" dirty="0"/>
                  <a:t>and R(</a:t>
                </a:r>
                <a:r>
                  <a:rPr lang="en-US" b="1" dirty="0"/>
                  <a:t>w</a:t>
                </a:r>
                <a:r>
                  <a:rPr lang="en-US" dirty="0"/>
                  <a:t>) </a:t>
                </a:r>
                <a:r>
                  <a:rPr lang="en-US" dirty="0" err="1"/>
                  <a:t>regularizer</a:t>
                </a:r>
                <a:r>
                  <a:rPr lang="en-US" dirty="0"/>
                  <a:t> function is either L1 or L2 norms which are </a:t>
                </a:r>
                <a14:m>
                  <m:oMath xmlns:m="http://schemas.openxmlformats.org/officeDocument/2006/math">
                    <m:sSub>
                      <m:sSubPr>
                        <m:ctrlPr>
                          <a:rPr lang="tr-TR"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 </m:t>
                            </m:r>
                            <m:r>
                              <a:rPr lang="tr-TR" b="1" i="1">
                                <a:latin typeface="Cambria Math" panose="02040503050406030204" pitchFamily="18" charset="0"/>
                              </a:rPr>
                              <m:t>𝒘</m:t>
                            </m:r>
                            <m:r>
                              <a:rPr lang="tr-TR" b="1" i="1">
                                <a:latin typeface="Cambria Math" panose="02040503050406030204" pitchFamily="18" charset="0"/>
                              </a:rPr>
                              <m:t> </m:t>
                            </m:r>
                          </m:e>
                        </m:d>
                      </m:e>
                      <m:sub>
                        <m:r>
                          <a:rPr lang="tr-TR" i="1">
                            <a:latin typeface="Cambria Math" panose="02040503050406030204" pitchFamily="18" charset="0"/>
                          </a:rPr>
                          <m:t>1</m:t>
                        </m:r>
                      </m:sub>
                    </m:sSub>
                  </m:oMath>
                </a14:m>
                <a:r>
                  <a:rPr lang="en-US" dirty="0"/>
                  <a:t> and </a:t>
                </a:r>
                <a14:m>
                  <m:oMath xmlns:m="http://schemas.openxmlformats.org/officeDocument/2006/math">
                    <m:sSubSup>
                      <m:sSubSupPr>
                        <m:ctrlPr>
                          <a:rPr lang="tr-TR" i="1">
                            <a:latin typeface="Cambria Math" panose="02040503050406030204" pitchFamily="18" charset="0"/>
                          </a:rPr>
                        </m:ctrlPr>
                      </m:sSubSupPr>
                      <m:e>
                        <m:d>
                          <m:dPr>
                            <m:begChr m:val="‖"/>
                            <m:endChr m:val="‖"/>
                            <m:ctrlPr>
                              <a:rPr lang="en-US" i="1">
                                <a:latin typeface="Cambria Math" panose="02040503050406030204" pitchFamily="18" charset="0"/>
                              </a:rPr>
                            </m:ctrlPr>
                          </m:dPr>
                          <m:e>
                            <m:r>
                              <a:rPr lang="en-US" i="1">
                                <a:latin typeface="Cambria Math" panose="02040503050406030204" pitchFamily="18" charset="0"/>
                              </a:rPr>
                              <m:t> </m:t>
                            </m:r>
                            <m:r>
                              <a:rPr lang="tr-TR" b="1" i="1">
                                <a:latin typeface="Cambria Math" panose="02040503050406030204" pitchFamily="18" charset="0"/>
                              </a:rPr>
                              <m:t>𝒘</m:t>
                            </m:r>
                            <m:r>
                              <a:rPr lang="tr-TR" b="1" i="1">
                                <a:latin typeface="Cambria Math" panose="02040503050406030204" pitchFamily="18" charset="0"/>
                              </a:rPr>
                              <m:t> </m:t>
                            </m:r>
                          </m:e>
                        </m:d>
                      </m:e>
                      <m:sub>
                        <m:r>
                          <a:rPr lang="tr-TR" i="1">
                            <a:latin typeface="Cambria Math" panose="02040503050406030204" pitchFamily="18" charset="0"/>
                          </a:rPr>
                          <m:t>2</m:t>
                        </m:r>
                      </m:sub>
                      <m:sup>
                        <m:r>
                          <a:rPr lang="tr-TR" i="1">
                            <a:latin typeface="Cambria Math" panose="02040503050406030204" pitchFamily="18" charset="0"/>
                          </a:rPr>
                          <m:t>2</m:t>
                        </m:r>
                      </m:sup>
                    </m:sSubSup>
                  </m:oMath>
                </a14:m>
                <a:r>
                  <a:rPr lang="en-US" dirty="0"/>
                  <a:t> respectively.</a:t>
                </a:r>
              </a:p>
            </p:txBody>
          </p:sp>
        </mc:Choice>
        <mc:Fallback>
          <p:sp>
            <p:nvSpPr>
              <p:cNvPr id="5" name="TextBox 4">
                <a:extLst>
                  <a:ext uri="{FF2B5EF4-FFF2-40B4-BE49-F238E27FC236}">
                    <a16:creationId xmlns:a16="http://schemas.microsoft.com/office/drawing/2014/main" id="{08353426-629F-6741-B691-3C8F4BD4367C}"/>
                  </a:ext>
                </a:extLst>
              </p:cNvPr>
              <p:cNvSpPr txBox="1">
                <a:spLocks noRot="1" noChangeAspect="1" noMove="1" noResize="1" noEditPoints="1" noAdjustHandles="1" noChangeArrowheads="1" noChangeShapeType="1" noTextEdit="1"/>
              </p:cNvSpPr>
              <p:nvPr/>
            </p:nvSpPr>
            <p:spPr>
              <a:xfrm>
                <a:off x="495092" y="1363133"/>
                <a:ext cx="11639725" cy="4142031"/>
              </a:xfrm>
              <a:prstGeom prst="rect">
                <a:avLst/>
              </a:prstGeom>
              <a:blipFill>
                <a:blip r:embed="rId2"/>
                <a:stretch>
                  <a:fillRect l="-327" t="-612" b="-1529"/>
                </a:stretch>
              </a:blipFill>
            </p:spPr>
            <p:txBody>
              <a:bodyPr/>
              <a:lstStyle/>
              <a:p>
                <a:r>
                  <a:rPr lang="en-US">
                    <a:noFill/>
                  </a:rPr>
                  <a:t> </a:t>
                </a:r>
              </a:p>
            </p:txBody>
          </p:sp>
        </mc:Fallback>
      </mc:AlternateContent>
    </p:spTree>
    <p:extLst>
      <p:ext uri="{BB962C8B-B14F-4D97-AF65-F5344CB8AC3E}">
        <p14:creationId xmlns:p14="http://schemas.microsoft.com/office/powerpoint/2010/main" val="32412478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27A6E29-8F24-F341-9F49-8405C0230018}"/>
              </a:ext>
            </a:extLst>
          </p:cNvPr>
          <p:cNvSpPr txBox="1"/>
          <p:nvPr/>
        </p:nvSpPr>
        <p:spPr>
          <a:xfrm>
            <a:off x="492369" y="391886"/>
            <a:ext cx="2982996" cy="523220"/>
          </a:xfrm>
          <a:prstGeom prst="rect">
            <a:avLst/>
          </a:prstGeom>
          <a:noFill/>
        </p:spPr>
        <p:txBody>
          <a:bodyPr wrap="none" rtlCol="0">
            <a:spAutoFit/>
          </a:bodyPr>
          <a:lstStyle/>
          <a:p>
            <a:r>
              <a:rPr lang="en-US" sz="2800" b="1" dirty="0"/>
              <a:t>Logistic Regression</a:t>
            </a:r>
          </a:p>
        </p:txBody>
      </p:sp>
      <p:sp>
        <p:nvSpPr>
          <p:cNvPr id="7" name="Slide Number Placeholder 6">
            <a:extLst>
              <a:ext uri="{FF2B5EF4-FFF2-40B4-BE49-F238E27FC236}">
                <a16:creationId xmlns:a16="http://schemas.microsoft.com/office/drawing/2014/main" id="{289B7E6E-84B6-7844-8E0F-136A61725B88}"/>
              </a:ext>
            </a:extLst>
          </p:cNvPr>
          <p:cNvSpPr>
            <a:spLocks noGrp="1"/>
          </p:cNvSpPr>
          <p:nvPr>
            <p:ph type="sldNum" sz="quarter" idx="12"/>
          </p:nvPr>
        </p:nvSpPr>
        <p:spPr/>
        <p:txBody>
          <a:bodyPr/>
          <a:lstStyle/>
          <a:p>
            <a:fld id="{C5184E39-17C3-1B46-A006-9F7568AAA460}" type="slidenum">
              <a:rPr lang="en-US" smtClean="0"/>
              <a:t>27</a:t>
            </a:fld>
            <a:endParaRPr lang="en-US"/>
          </a:p>
        </p:txBody>
      </p:sp>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DB7129A4-1566-7D4E-9AA2-53E350F73192}"/>
                  </a:ext>
                </a:extLst>
              </p:cNvPr>
              <p:cNvSpPr txBox="1"/>
              <p:nvPr/>
            </p:nvSpPr>
            <p:spPr>
              <a:xfrm>
                <a:off x="492369" y="1075267"/>
                <a:ext cx="11521831" cy="5917004"/>
              </a:xfrm>
              <a:prstGeom prst="rect">
                <a:avLst/>
              </a:prstGeom>
              <a:noFill/>
            </p:spPr>
            <p:txBody>
              <a:bodyPr wrap="square" rtlCol="0">
                <a:spAutoFit/>
              </a:bodyPr>
              <a:lstStyle/>
              <a:p>
                <a:pPr marL="285750" indent="-285750">
                  <a:buFont typeface="Arial" panose="020B0604020202020204" pitchFamily="34" charset="0"/>
                  <a:buChar char="•"/>
                </a:pPr>
                <a:r>
                  <a:rPr lang="en-US" b="1" dirty="0"/>
                  <a:t>Logistic regression</a:t>
                </a:r>
                <a:r>
                  <a:rPr lang="en-US" dirty="0"/>
                  <a:t> (</a:t>
                </a:r>
                <a:r>
                  <a:rPr lang="en-US" b="1" dirty="0"/>
                  <a:t>LR</a:t>
                </a:r>
                <a:r>
                  <a:rPr lang="en-US" dirty="0"/>
                  <a:t>) aims to solve binary classification problems by using </a:t>
                </a:r>
              </a:p>
              <a:p>
                <a:r>
                  <a:rPr lang="en-US" dirty="0"/>
                  <a:t>logistic sigmoid function. In the figure, sigmoid function examples for an one-dimensional </a:t>
                </a:r>
              </a:p>
              <a:p>
                <a:r>
                  <a:rPr lang="en-US" dirty="0"/>
                  <a:t>sample together different weight values are given</a:t>
                </a:r>
              </a:p>
              <a:p>
                <a:endParaRPr lang="en-US" dirty="0"/>
              </a:p>
              <a:p>
                <a:r>
                  <a:rPr lang="en-US" dirty="0"/>
                  <a:t>The regression model obtained by using logistic sigmoid function is:</a:t>
                </a:r>
              </a:p>
              <a:p>
                <a:endParaRPr lang="en-US" dirty="0"/>
              </a:p>
              <a:p>
                <a:r>
                  <a:rPr lang="tr-TR" b="0" dirty="0"/>
                  <a:t>									</a:t>
                </a:r>
                <a14:m>
                  <m:oMath xmlns:m="http://schemas.openxmlformats.org/officeDocument/2006/math">
                    <m:func>
                      <m:funcPr>
                        <m:ctrlPr>
                          <a:rPr lang="tr-TR" b="0" i="1" smtClean="0">
                            <a:latin typeface="Cambria Math" panose="02040503050406030204" pitchFamily="18" charset="0"/>
                          </a:rPr>
                        </m:ctrlPr>
                      </m:funcPr>
                      <m:fName>
                        <m:r>
                          <m:rPr>
                            <m:sty m:val="p"/>
                          </m:rPr>
                          <a:rPr lang="tr-TR" b="0" i="0" smtClean="0">
                            <a:latin typeface="Cambria Math" panose="02040503050406030204" pitchFamily="18" charset="0"/>
                          </a:rPr>
                          <m:t>Pr</m:t>
                        </m:r>
                      </m:fName>
                      <m:e>
                        <m:d>
                          <m:dPr>
                            <m:ctrlPr>
                              <a:rPr lang="tr-TR" b="0" i="1" smtClean="0">
                                <a:latin typeface="Cambria Math" panose="02040503050406030204" pitchFamily="18" charset="0"/>
                              </a:rPr>
                            </m:ctrlPr>
                          </m:dPr>
                          <m:e>
                            <m:r>
                              <a:rPr lang="tr-TR" b="1" i="1" smtClean="0">
                                <a:latin typeface="Cambria Math" panose="02040503050406030204" pitchFamily="18" charset="0"/>
                              </a:rPr>
                              <m:t>𝒙</m:t>
                            </m:r>
                          </m:e>
                        </m:d>
                      </m:e>
                    </m:func>
                    <m:r>
                      <a:rPr lang="tr-TR" b="0" i="1" smtClean="0">
                        <a:latin typeface="Cambria Math" panose="02040503050406030204" pitchFamily="18" charset="0"/>
                      </a:rPr>
                      <m:t>=</m:t>
                    </m:r>
                    <m:f>
                      <m:fPr>
                        <m:ctrlPr>
                          <a:rPr lang="tr-TR" b="0" i="1" smtClean="0">
                            <a:latin typeface="Cambria Math" panose="02040503050406030204" pitchFamily="18" charset="0"/>
                          </a:rPr>
                        </m:ctrlPr>
                      </m:fPr>
                      <m:num>
                        <m:r>
                          <a:rPr lang="tr-TR" b="0" i="1" smtClean="0">
                            <a:latin typeface="Cambria Math" panose="02040503050406030204" pitchFamily="18" charset="0"/>
                          </a:rPr>
                          <m:t>1</m:t>
                        </m:r>
                      </m:num>
                      <m:den>
                        <m:r>
                          <a:rPr lang="tr-TR" b="0" i="1" smtClean="0">
                            <a:latin typeface="Cambria Math" panose="02040503050406030204" pitchFamily="18" charset="0"/>
                          </a:rPr>
                          <m:t>1+</m:t>
                        </m:r>
                        <m:sSup>
                          <m:sSupPr>
                            <m:ctrlPr>
                              <a:rPr lang="tr-TR" b="0" i="1" smtClean="0">
                                <a:latin typeface="Cambria Math" panose="02040503050406030204" pitchFamily="18" charset="0"/>
                              </a:rPr>
                            </m:ctrlPr>
                          </m:sSupPr>
                          <m:e>
                            <m:r>
                              <a:rPr lang="tr-TR" b="0" i="1" smtClean="0">
                                <a:latin typeface="Cambria Math" panose="02040503050406030204" pitchFamily="18" charset="0"/>
                              </a:rPr>
                              <m:t>𝑒</m:t>
                            </m:r>
                          </m:e>
                          <m:sup>
                            <m:r>
                              <a:rPr lang="tr-TR" b="0" i="1" smtClean="0">
                                <a:latin typeface="Cambria Math" panose="02040503050406030204" pitchFamily="18" charset="0"/>
                              </a:rPr>
                              <m:t>−(</m:t>
                            </m:r>
                            <m:sSup>
                              <m:sSupPr>
                                <m:ctrlPr>
                                  <a:rPr lang="tr-TR" b="1" i="1" smtClean="0">
                                    <a:latin typeface="Cambria Math" panose="02040503050406030204" pitchFamily="18" charset="0"/>
                                  </a:rPr>
                                </m:ctrlPr>
                              </m:sSupPr>
                              <m:e>
                                <m:r>
                                  <a:rPr lang="tr-TR" b="1" i="1" smtClean="0">
                                    <a:latin typeface="Cambria Math" panose="02040503050406030204" pitchFamily="18" charset="0"/>
                                  </a:rPr>
                                  <m:t>𝒘</m:t>
                                </m:r>
                              </m:e>
                              <m:sup>
                                <m:r>
                                  <a:rPr lang="tr-TR" b="0" i="1" smtClean="0">
                                    <a:latin typeface="Cambria Math" panose="02040503050406030204" pitchFamily="18" charset="0"/>
                                  </a:rPr>
                                  <m:t>𝑇</m:t>
                                </m:r>
                              </m:sup>
                            </m:sSup>
                            <m:r>
                              <a:rPr lang="tr-TR" b="1" i="1" smtClean="0">
                                <a:latin typeface="Cambria Math" panose="02040503050406030204" pitchFamily="18" charset="0"/>
                              </a:rPr>
                              <m:t>𝒙</m:t>
                            </m:r>
                            <m:r>
                              <a:rPr lang="tr-TR" b="0" i="1" smtClean="0">
                                <a:latin typeface="Cambria Math" panose="02040503050406030204" pitchFamily="18" charset="0"/>
                              </a:rPr>
                              <m:t>+</m:t>
                            </m:r>
                            <m:r>
                              <a:rPr lang="tr-TR" b="0" i="1" smtClean="0">
                                <a:latin typeface="Cambria Math" panose="02040503050406030204" pitchFamily="18" charset="0"/>
                              </a:rPr>
                              <m:t>𝑏</m:t>
                            </m:r>
                            <m:r>
                              <a:rPr lang="tr-TR" b="0" i="1" smtClean="0">
                                <a:latin typeface="Cambria Math" panose="02040503050406030204" pitchFamily="18" charset="0"/>
                              </a:rPr>
                              <m:t>)</m:t>
                            </m:r>
                          </m:sup>
                        </m:sSup>
                      </m:den>
                    </m:f>
                  </m:oMath>
                </a14:m>
                <a:r>
                  <a:rPr lang="en-US" dirty="0"/>
                  <a:t>  .  				(11)</a:t>
                </a:r>
              </a:p>
              <a:p>
                <a:endParaRPr lang="en-US" dirty="0"/>
              </a:p>
              <a:p>
                <a:pPr marL="285750" indent="-285750">
                  <a:buFont typeface="Arial" panose="020B0604020202020204" pitchFamily="34" charset="0"/>
                  <a:buChar char="•"/>
                </a:pPr>
                <a:r>
                  <a:rPr lang="en-US" dirty="0"/>
                  <a:t>By defining the variable </a:t>
                </a:r>
                <a14:m>
                  <m:oMath xmlns:m="http://schemas.openxmlformats.org/officeDocument/2006/math">
                    <m:r>
                      <a:rPr lang="tr-TR" b="0" i="1" smtClean="0">
                        <a:latin typeface="Cambria Math" panose="02040503050406030204" pitchFamily="18" charset="0"/>
                      </a:rPr>
                      <m:t>𝑧</m:t>
                    </m:r>
                    <m:r>
                      <a:rPr lang="tr-TR" b="0" i="1" smtClean="0">
                        <a:latin typeface="Cambria Math" panose="02040503050406030204" pitchFamily="18" charset="0"/>
                      </a:rPr>
                      <m:t>=(</m:t>
                    </m:r>
                    <m:sSup>
                      <m:sSupPr>
                        <m:ctrlPr>
                          <a:rPr lang="tr-TR" b="1" i="1">
                            <a:latin typeface="Cambria Math" panose="02040503050406030204" pitchFamily="18" charset="0"/>
                          </a:rPr>
                        </m:ctrlPr>
                      </m:sSupPr>
                      <m:e>
                        <m:r>
                          <a:rPr lang="tr-TR" b="1" i="1">
                            <a:latin typeface="Cambria Math" panose="02040503050406030204" pitchFamily="18" charset="0"/>
                          </a:rPr>
                          <m:t>𝒘</m:t>
                        </m:r>
                      </m:e>
                      <m:sup>
                        <m:r>
                          <a:rPr lang="tr-TR" i="1">
                            <a:latin typeface="Cambria Math" panose="02040503050406030204" pitchFamily="18" charset="0"/>
                          </a:rPr>
                          <m:t>𝑇</m:t>
                        </m:r>
                      </m:sup>
                    </m:sSup>
                    <m:r>
                      <a:rPr lang="tr-TR" b="1" i="1">
                        <a:latin typeface="Cambria Math" panose="02040503050406030204" pitchFamily="18" charset="0"/>
                      </a:rPr>
                      <m:t>𝒙</m:t>
                    </m:r>
                    <m:r>
                      <a:rPr lang="tr-TR" i="1">
                        <a:latin typeface="Cambria Math" panose="02040503050406030204" pitchFamily="18" charset="0"/>
                      </a:rPr>
                      <m:t>+</m:t>
                    </m:r>
                    <m:r>
                      <a:rPr lang="tr-TR" i="1">
                        <a:latin typeface="Cambria Math" panose="02040503050406030204" pitchFamily="18" charset="0"/>
                      </a:rPr>
                      <m:t>𝑏</m:t>
                    </m:r>
                    <m:r>
                      <a:rPr lang="tr-TR" i="1">
                        <a:latin typeface="Cambria Math" panose="02040503050406030204" pitchFamily="18" charset="0"/>
                      </a:rPr>
                      <m:t>)</m:t>
                    </m:r>
                  </m:oMath>
                </a14:m>
                <a:r>
                  <a:rPr lang="en-US" dirty="0"/>
                  <a:t>, the appropriate loss function is computed as:</a:t>
                </a:r>
              </a:p>
              <a:p>
                <a:pPr marL="285750" indent="-285750">
                  <a:buFont typeface="Arial" panose="020B0604020202020204" pitchFamily="34" charset="0"/>
                  <a:buChar char="•"/>
                </a:pPr>
                <a:endParaRPr lang="en-US" dirty="0"/>
              </a:p>
              <a:p>
                <a:r>
                  <a:rPr lang="tr-TR" b="0" dirty="0"/>
                  <a:t> 							</a:t>
                </a:r>
                <a14:m>
                  <m:oMath xmlns:m="http://schemas.openxmlformats.org/officeDocument/2006/math">
                    <m:r>
                      <a:rPr lang="tr-TR" b="0" i="1" smtClean="0">
                        <a:latin typeface="Cambria Math" panose="02040503050406030204" pitchFamily="18" charset="0"/>
                      </a:rPr>
                      <m:t>𝑙𝑜𝑠𝑠</m:t>
                    </m:r>
                    <m:d>
                      <m:dPr>
                        <m:ctrlPr>
                          <a:rPr lang="tr-TR" b="0" i="1" smtClean="0">
                            <a:latin typeface="Cambria Math" panose="02040503050406030204" pitchFamily="18" charset="0"/>
                          </a:rPr>
                        </m:ctrlPr>
                      </m:dPr>
                      <m:e>
                        <m:r>
                          <a:rPr lang="tr-TR" b="1" i="1" smtClean="0">
                            <a:latin typeface="Cambria Math" panose="02040503050406030204" pitchFamily="18" charset="0"/>
                          </a:rPr>
                          <m:t>𝒘</m:t>
                        </m:r>
                        <m:r>
                          <a:rPr lang="tr-TR" b="1" i="1" smtClean="0">
                            <a:latin typeface="Cambria Math" panose="02040503050406030204" pitchFamily="18" charset="0"/>
                          </a:rPr>
                          <m:t>, </m:t>
                        </m:r>
                        <m:r>
                          <a:rPr lang="tr-TR" b="0" i="1" smtClean="0">
                            <a:latin typeface="Cambria Math" panose="02040503050406030204" pitchFamily="18" charset="0"/>
                          </a:rPr>
                          <m:t>𝑏</m:t>
                        </m:r>
                      </m:e>
                    </m:d>
                    <m:r>
                      <a:rPr lang="tr-TR" b="0" i="1" smtClean="0">
                        <a:latin typeface="Cambria Math" panose="02040503050406030204" pitchFamily="18" charset="0"/>
                      </a:rPr>
                      <m:t>=−</m:t>
                    </m:r>
                    <m:r>
                      <a:rPr lang="tr-TR" b="0" i="1" smtClean="0">
                        <a:latin typeface="Cambria Math" panose="02040503050406030204" pitchFamily="18" charset="0"/>
                      </a:rPr>
                      <m:t>𝑦</m:t>
                    </m:r>
                    <m:r>
                      <a:rPr lang="tr-TR" b="0" i="1" smtClean="0">
                        <a:latin typeface="Cambria Math" panose="02040503050406030204" pitchFamily="18" charset="0"/>
                      </a:rPr>
                      <m:t> </m:t>
                    </m:r>
                    <m:r>
                      <a:rPr lang="tr-TR" b="0" i="1" smtClean="0">
                        <a:latin typeface="Cambria Math" panose="02040503050406030204" pitchFamily="18" charset="0"/>
                      </a:rPr>
                      <m:t>𝑙𝑛</m:t>
                    </m:r>
                    <m:d>
                      <m:dPr>
                        <m:ctrlPr>
                          <a:rPr lang="tr-TR" b="0" i="1" smtClean="0">
                            <a:latin typeface="Cambria Math" panose="02040503050406030204" pitchFamily="18" charset="0"/>
                          </a:rPr>
                        </m:ctrlPr>
                      </m:dPr>
                      <m:e>
                        <m:func>
                          <m:funcPr>
                            <m:ctrlPr>
                              <a:rPr lang="tr-TR" b="0" i="1" smtClean="0">
                                <a:latin typeface="Cambria Math" panose="02040503050406030204" pitchFamily="18" charset="0"/>
                              </a:rPr>
                            </m:ctrlPr>
                          </m:funcPr>
                          <m:fName>
                            <m:r>
                              <m:rPr>
                                <m:sty m:val="p"/>
                              </m:rPr>
                              <a:rPr lang="tr-TR" b="0" i="0" smtClean="0">
                                <a:latin typeface="Cambria Math" panose="02040503050406030204" pitchFamily="18" charset="0"/>
                              </a:rPr>
                              <m:t>Pr</m:t>
                            </m:r>
                          </m:fName>
                          <m:e>
                            <m:d>
                              <m:dPr>
                                <m:ctrlPr>
                                  <a:rPr lang="tr-TR" b="0" i="1" smtClean="0">
                                    <a:latin typeface="Cambria Math" panose="02040503050406030204" pitchFamily="18" charset="0"/>
                                  </a:rPr>
                                </m:ctrlPr>
                              </m:dPr>
                              <m:e>
                                <m:r>
                                  <a:rPr lang="tr-TR" b="0" i="1" smtClean="0">
                                    <a:latin typeface="Cambria Math" panose="02040503050406030204" pitchFamily="18" charset="0"/>
                                  </a:rPr>
                                  <m:t>𝑧</m:t>
                                </m:r>
                              </m:e>
                            </m:d>
                          </m:e>
                        </m:func>
                      </m:e>
                    </m:d>
                    <m:r>
                      <a:rPr lang="tr-TR" b="0" i="1" smtClean="0">
                        <a:latin typeface="Cambria Math" panose="02040503050406030204" pitchFamily="18" charset="0"/>
                      </a:rPr>
                      <m:t>+</m:t>
                    </m:r>
                    <m:d>
                      <m:dPr>
                        <m:ctrlPr>
                          <a:rPr lang="tr-TR" b="0" i="1" smtClean="0">
                            <a:latin typeface="Cambria Math" panose="02040503050406030204" pitchFamily="18" charset="0"/>
                          </a:rPr>
                        </m:ctrlPr>
                      </m:dPr>
                      <m:e>
                        <m:r>
                          <a:rPr lang="tr-TR" b="0" i="1" smtClean="0">
                            <a:latin typeface="Cambria Math" panose="02040503050406030204" pitchFamily="18" charset="0"/>
                          </a:rPr>
                          <m:t>1−</m:t>
                        </m:r>
                        <m:r>
                          <a:rPr lang="tr-TR" b="0" i="1" smtClean="0">
                            <a:latin typeface="Cambria Math" panose="02040503050406030204" pitchFamily="18" charset="0"/>
                          </a:rPr>
                          <m:t>𝑦</m:t>
                        </m:r>
                      </m:e>
                    </m:d>
                    <m:func>
                      <m:funcPr>
                        <m:ctrlPr>
                          <a:rPr lang="tr-TR" b="0" i="1" smtClean="0">
                            <a:latin typeface="Cambria Math" panose="02040503050406030204" pitchFamily="18" charset="0"/>
                          </a:rPr>
                        </m:ctrlPr>
                      </m:funcPr>
                      <m:fName>
                        <m:r>
                          <m:rPr>
                            <m:sty m:val="p"/>
                          </m:rPr>
                          <a:rPr lang="tr-TR" b="0" i="0" smtClean="0">
                            <a:latin typeface="Cambria Math" panose="02040503050406030204" pitchFamily="18" charset="0"/>
                          </a:rPr>
                          <m:t>ln</m:t>
                        </m:r>
                      </m:fName>
                      <m:e>
                        <m:d>
                          <m:dPr>
                            <m:ctrlPr>
                              <a:rPr lang="tr-TR" b="0" i="1" smtClean="0">
                                <a:latin typeface="Cambria Math" panose="02040503050406030204" pitchFamily="18" charset="0"/>
                              </a:rPr>
                            </m:ctrlPr>
                          </m:dPr>
                          <m:e>
                            <m:r>
                              <a:rPr lang="tr-TR" b="0" i="1" smtClean="0">
                                <a:latin typeface="Cambria Math" panose="02040503050406030204" pitchFamily="18" charset="0"/>
                              </a:rPr>
                              <m:t>1−</m:t>
                            </m:r>
                            <m:r>
                              <a:rPr lang="tr-TR" b="0" i="1" smtClean="0">
                                <a:latin typeface="Cambria Math" panose="02040503050406030204" pitchFamily="18" charset="0"/>
                              </a:rPr>
                              <m:t>𝑃𝑟</m:t>
                            </m:r>
                            <m:d>
                              <m:dPr>
                                <m:ctrlPr>
                                  <a:rPr lang="tr-TR" b="0" i="1" smtClean="0">
                                    <a:latin typeface="Cambria Math" panose="02040503050406030204" pitchFamily="18" charset="0"/>
                                  </a:rPr>
                                </m:ctrlPr>
                              </m:dPr>
                              <m:e>
                                <m:r>
                                  <a:rPr lang="tr-TR" b="0" i="1" smtClean="0">
                                    <a:latin typeface="Cambria Math" panose="02040503050406030204" pitchFamily="18" charset="0"/>
                                  </a:rPr>
                                  <m:t>𝑧</m:t>
                                </m:r>
                              </m:e>
                            </m:d>
                          </m:e>
                        </m:d>
                      </m:e>
                    </m:func>
                    <m:r>
                      <a:rPr lang="tr-TR" b="0" i="1" smtClean="0">
                        <a:latin typeface="Cambria Math" panose="02040503050406030204" pitchFamily="18" charset="0"/>
                      </a:rPr>
                      <m:t>.</m:t>
                    </m:r>
                  </m:oMath>
                </a14:m>
                <a:r>
                  <a:rPr lang="en-US" dirty="0"/>
                  <a:t>	 				(12)</a:t>
                </a:r>
              </a:p>
              <a:p>
                <a:endParaRPr lang="en-US" dirty="0"/>
              </a:p>
              <a:p>
                <a:pPr marL="285750" indent="-285750">
                  <a:buFont typeface="Arial" panose="020B0604020202020204" pitchFamily="34" charset="0"/>
                  <a:buChar char="•"/>
                </a:pPr>
                <a:r>
                  <a:rPr lang="en-US" dirty="0"/>
                  <a:t>Regularization term is used together with LR problem as below:</a:t>
                </a:r>
              </a:p>
              <a:p>
                <a:endParaRPr lang="en-US" dirty="0"/>
              </a:p>
              <a:p>
                <a:r>
                  <a:rPr lang="en-US" dirty="0"/>
                  <a:t>									</a:t>
                </a:r>
                <a14:m>
                  <m:oMath xmlns:m="http://schemas.openxmlformats.org/officeDocument/2006/math">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min</m:t>
                            </m:r>
                          </m:e>
                          <m:lim>
                            <m:r>
                              <a:rPr lang="tr-TR" b="1" i="1">
                                <a:latin typeface="Cambria Math" panose="02040503050406030204" pitchFamily="18" charset="0"/>
                              </a:rPr>
                              <m:t>𝒘</m:t>
                            </m:r>
                            <m:r>
                              <a:rPr lang="tr-TR" b="1" i="1">
                                <a:latin typeface="Cambria Math" panose="02040503050406030204" pitchFamily="18" charset="0"/>
                              </a:rPr>
                              <m:t>, </m:t>
                            </m:r>
                            <m:r>
                              <a:rPr lang="tr-TR" i="1">
                                <a:latin typeface="Cambria Math" panose="02040503050406030204" pitchFamily="18" charset="0"/>
                              </a:rPr>
                              <m:t>𝑏</m:t>
                            </m:r>
                          </m:lim>
                        </m:limLow>
                      </m:fName>
                      <m:e>
                        <m:nary>
                          <m:naryPr>
                            <m:chr m:val="∑"/>
                            <m:ctrlPr>
                              <a:rPr lang="en-US" i="1">
                                <a:latin typeface="Cambria Math" panose="02040503050406030204" pitchFamily="18" charset="0"/>
                              </a:rPr>
                            </m:ctrlPr>
                          </m:naryPr>
                          <m:sub>
                            <m:r>
                              <m:rPr>
                                <m:brk m:alnAt="23"/>
                              </m:rPr>
                              <a:rPr lang="tr-TR" i="1">
                                <a:latin typeface="Cambria Math" panose="02040503050406030204" pitchFamily="18" charset="0"/>
                              </a:rPr>
                              <m:t>𝑖</m:t>
                            </m:r>
                            <m:r>
                              <a:rPr lang="tr-TR" i="1">
                                <a:latin typeface="Cambria Math" panose="02040503050406030204" pitchFamily="18" charset="0"/>
                              </a:rPr>
                              <m:t>=1</m:t>
                            </m:r>
                          </m:sub>
                          <m:sup>
                            <m:r>
                              <a:rPr lang="tr-TR" i="1">
                                <a:latin typeface="Cambria Math" panose="02040503050406030204" pitchFamily="18" charset="0"/>
                              </a:rPr>
                              <m:t>𝑛</m:t>
                            </m:r>
                          </m:sup>
                          <m:e>
                            <m:r>
                              <a:rPr lang="tr-TR" i="1">
                                <a:latin typeface="Cambria Math" panose="02040503050406030204" pitchFamily="18" charset="0"/>
                              </a:rPr>
                              <m:t>𝑙𝑜𝑠𝑠</m:t>
                            </m:r>
                            <m:d>
                              <m:dPr>
                                <m:ctrlPr>
                                  <a:rPr lang="tr-TR" i="1">
                                    <a:latin typeface="Cambria Math" panose="02040503050406030204" pitchFamily="18" charset="0"/>
                                  </a:rPr>
                                </m:ctrlPr>
                              </m:dPr>
                              <m:e>
                                <m:r>
                                  <a:rPr lang="tr-TR" b="1" i="1">
                                    <a:latin typeface="Cambria Math" panose="02040503050406030204" pitchFamily="18" charset="0"/>
                                  </a:rPr>
                                  <m:t>𝒘</m:t>
                                </m:r>
                                <m:r>
                                  <a:rPr lang="tr-TR" b="1" i="1">
                                    <a:latin typeface="Cambria Math" panose="02040503050406030204" pitchFamily="18" charset="0"/>
                                  </a:rPr>
                                  <m:t>, </m:t>
                                </m:r>
                                <m:r>
                                  <a:rPr lang="tr-TR" i="1">
                                    <a:latin typeface="Cambria Math" panose="02040503050406030204" pitchFamily="18" charset="0"/>
                                  </a:rPr>
                                  <m:t>𝑏</m:t>
                                </m:r>
                              </m:e>
                            </m:d>
                            <m:r>
                              <a:rPr lang="tr-TR" i="1">
                                <a:latin typeface="Cambria Math" panose="02040503050406030204" pitchFamily="18" charset="0"/>
                              </a:rPr>
                              <m:t>+</m:t>
                            </m:r>
                            <m:r>
                              <a:rPr lang="tr-TR" i="1">
                                <a:latin typeface="Cambria Math" panose="02040503050406030204" pitchFamily="18" charset="0"/>
                              </a:rPr>
                              <m:t>𝜆</m:t>
                            </m:r>
                            <m:r>
                              <a:rPr lang="tr-TR" i="1">
                                <a:latin typeface="Cambria Math" panose="02040503050406030204" pitchFamily="18" charset="0"/>
                              </a:rPr>
                              <m:t>𝑅</m:t>
                            </m:r>
                            <m:d>
                              <m:dPr>
                                <m:ctrlPr>
                                  <a:rPr lang="tr-TR" i="1">
                                    <a:latin typeface="Cambria Math" panose="02040503050406030204" pitchFamily="18" charset="0"/>
                                  </a:rPr>
                                </m:ctrlPr>
                              </m:dPr>
                              <m:e>
                                <m:r>
                                  <a:rPr lang="tr-TR" b="1" i="1">
                                    <a:latin typeface="Cambria Math" panose="02040503050406030204" pitchFamily="18" charset="0"/>
                                  </a:rPr>
                                  <m:t>𝒘</m:t>
                                </m:r>
                              </m:e>
                            </m:d>
                            <m:r>
                              <a:rPr lang="tr-TR" i="1">
                                <a:latin typeface="Cambria Math" panose="02040503050406030204" pitchFamily="18" charset="0"/>
                              </a:rPr>
                              <m:t>,</m:t>
                            </m:r>
                          </m:e>
                        </m:nary>
                      </m:e>
                    </m:func>
                  </m:oMath>
                </a14:m>
                <a:r>
                  <a:rPr lang="en-US" dirty="0"/>
                  <a:t>       							(13)</a:t>
                </a:r>
              </a:p>
              <a:p>
                <a:endParaRPr lang="en-US" dirty="0"/>
              </a:p>
              <a:p>
                <a:r>
                  <a:rPr lang="en-US" dirty="0"/>
                  <a:t>where the loss function is given in equation (12), and R(</a:t>
                </a:r>
                <a:r>
                  <a:rPr lang="en-US" b="1" dirty="0"/>
                  <a:t>w</a:t>
                </a:r>
                <a:r>
                  <a:rPr lang="en-US" dirty="0"/>
                  <a:t>) </a:t>
                </a:r>
                <a:r>
                  <a:rPr lang="en-US" dirty="0" err="1"/>
                  <a:t>regularizer</a:t>
                </a:r>
                <a:r>
                  <a:rPr lang="en-US" dirty="0"/>
                  <a:t> function is either L1 or L2 norms which are </a:t>
                </a:r>
                <a14:m>
                  <m:oMath xmlns:m="http://schemas.openxmlformats.org/officeDocument/2006/math">
                    <m:sSub>
                      <m:sSubPr>
                        <m:ctrlPr>
                          <a:rPr lang="tr-TR"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 </m:t>
                            </m:r>
                            <m:r>
                              <a:rPr lang="tr-TR" b="1" i="1">
                                <a:latin typeface="Cambria Math" panose="02040503050406030204" pitchFamily="18" charset="0"/>
                              </a:rPr>
                              <m:t>𝒘</m:t>
                            </m:r>
                            <m:r>
                              <a:rPr lang="tr-TR" b="1" i="1">
                                <a:latin typeface="Cambria Math" panose="02040503050406030204" pitchFamily="18" charset="0"/>
                              </a:rPr>
                              <m:t> </m:t>
                            </m:r>
                          </m:e>
                        </m:d>
                      </m:e>
                      <m:sub>
                        <m:r>
                          <a:rPr lang="tr-TR" i="1">
                            <a:latin typeface="Cambria Math" panose="02040503050406030204" pitchFamily="18" charset="0"/>
                          </a:rPr>
                          <m:t>1</m:t>
                        </m:r>
                      </m:sub>
                    </m:sSub>
                  </m:oMath>
                </a14:m>
                <a:r>
                  <a:rPr lang="en-US" dirty="0"/>
                  <a:t> and </a:t>
                </a:r>
                <a14:m>
                  <m:oMath xmlns:m="http://schemas.openxmlformats.org/officeDocument/2006/math">
                    <m:sSubSup>
                      <m:sSubSupPr>
                        <m:ctrlPr>
                          <a:rPr lang="tr-TR" i="1">
                            <a:latin typeface="Cambria Math" panose="02040503050406030204" pitchFamily="18" charset="0"/>
                          </a:rPr>
                        </m:ctrlPr>
                      </m:sSubSupPr>
                      <m:e>
                        <m:d>
                          <m:dPr>
                            <m:begChr m:val="‖"/>
                            <m:endChr m:val="‖"/>
                            <m:ctrlPr>
                              <a:rPr lang="en-US" i="1">
                                <a:latin typeface="Cambria Math" panose="02040503050406030204" pitchFamily="18" charset="0"/>
                              </a:rPr>
                            </m:ctrlPr>
                          </m:dPr>
                          <m:e>
                            <m:r>
                              <a:rPr lang="en-US" i="1">
                                <a:latin typeface="Cambria Math" panose="02040503050406030204" pitchFamily="18" charset="0"/>
                              </a:rPr>
                              <m:t> </m:t>
                            </m:r>
                            <m:r>
                              <a:rPr lang="tr-TR" b="1" i="1">
                                <a:latin typeface="Cambria Math" panose="02040503050406030204" pitchFamily="18" charset="0"/>
                              </a:rPr>
                              <m:t>𝒘</m:t>
                            </m:r>
                            <m:r>
                              <a:rPr lang="tr-TR" b="1" i="1">
                                <a:latin typeface="Cambria Math" panose="02040503050406030204" pitchFamily="18" charset="0"/>
                              </a:rPr>
                              <m:t> </m:t>
                            </m:r>
                          </m:e>
                        </m:d>
                      </m:e>
                      <m:sub>
                        <m:r>
                          <a:rPr lang="tr-TR" i="1">
                            <a:latin typeface="Cambria Math" panose="02040503050406030204" pitchFamily="18" charset="0"/>
                          </a:rPr>
                          <m:t>2</m:t>
                        </m:r>
                      </m:sub>
                      <m:sup>
                        <m:r>
                          <a:rPr lang="tr-TR" i="1">
                            <a:latin typeface="Cambria Math" panose="02040503050406030204" pitchFamily="18" charset="0"/>
                          </a:rPr>
                          <m:t>2</m:t>
                        </m:r>
                      </m:sup>
                    </m:sSubSup>
                  </m:oMath>
                </a14:m>
                <a:r>
                  <a:rPr lang="en-US" dirty="0"/>
                  <a:t> respectively.</a:t>
                </a:r>
              </a:p>
              <a:p>
                <a:endParaRPr lang="en-US" dirty="0"/>
              </a:p>
              <a:p>
                <a:endParaRPr lang="en-US" dirty="0"/>
              </a:p>
            </p:txBody>
          </p:sp>
        </mc:Choice>
        <mc:Fallback>
          <p:sp>
            <p:nvSpPr>
              <p:cNvPr id="2" name="TextBox 1">
                <a:extLst>
                  <a:ext uri="{FF2B5EF4-FFF2-40B4-BE49-F238E27FC236}">
                    <a16:creationId xmlns:a16="http://schemas.microsoft.com/office/drawing/2014/main" id="{DB7129A4-1566-7D4E-9AA2-53E350F73192}"/>
                  </a:ext>
                </a:extLst>
              </p:cNvPr>
              <p:cNvSpPr txBox="1">
                <a:spLocks noRot="1" noChangeAspect="1" noMove="1" noResize="1" noEditPoints="1" noAdjustHandles="1" noChangeArrowheads="1" noChangeShapeType="1" noTextEdit="1"/>
              </p:cNvSpPr>
              <p:nvPr/>
            </p:nvSpPr>
            <p:spPr>
              <a:xfrm>
                <a:off x="492369" y="1075267"/>
                <a:ext cx="11521831" cy="5917004"/>
              </a:xfrm>
              <a:prstGeom prst="rect">
                <a:avLst/>
              </a:prstGeom>
              <a:blipFill>
                <a:blip r:embed="rId2"/>
                <a:stretch>
                  <a:fillRect l="-440" t="-428"/>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132F3F4C-EC65-514E-AA99-1D354B1BEBD0}"/>
              </a:ext>
            </a:extLst>
          </p:cNvPr>
          <p:cNvPicPr>
            <a:picLocks noChangeAspect="1"/>
          </p:cNvPicPr>
          <p:nvPr/>
        </p:nvPicPr>
        <p:blipFill>
          <a:blip r:embed="rId3"/>
          <a:stretch>
            <a:fillRect/>
          </a:stretch>
        </p:blipFill>
        <p:spPr>
          <a:xfrm>
            <a:off x="8988476" y="1075267"/>
            <a:ext cx="3025724" cy="2260599"/>
          </a:xfrm>
          <a:prstGeom prst="rect">
            <a:avLst/>
          </a:prstGeom>
        </p:spPr>
      </p:pic>
    </p:spTree>
    <p:extLst>
      <p:ext uri="{BB962C8B-B14F-4D97-AF65-F5344CB8AC3E}">
        <p14:creationId xmlns:p14="http://schemas.microsoft.com/office/powerpoint/2010/main" val="176508727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27A6E29-8F24-F341-9F49-8405C0230018}"/>
              </a:ext>
            </a:extLst>
          </p:cNvPr>
          <p:cNvSpPr txBox="1"/>
          <p:nvPr/>
        </p:nvSpPr>
        <p:spPr>
          <a:xfrm>
            <a:off x="492369" y="391886"/>
            <a:ext cx="3114314" cy="523220"/>
          </a:xfrm>
          <a:prstGeom prst="rect">
            <a:avLst/>
          </a:prstGeom>
          <a:noFill/>
        </p:spPr>
        <p:txBody>
          <a:bodyPr wrap="none" rtlCol="0">
            <a:spAutoFit/>
          </a:bodyPr>
          <a:lstStyle/>
          <a:p>
            <a:r>
              <a:rPr lang="en-US" sz="2800" b="1" dirty="0"/>
              <a:t>K-Nearest Neighbor</a:t>
            </a:r>
          </a:p>
        </p:txBody>
      </p:sp>
      <p:sp>
        <p:nvSpPr>
          <p:cNvPr id="7" name="Slide Number Placeholder 6">
            <a:extLst>
              <a:ext uri="{FF2B5EF4-FFF2-40B4-BE49-F238E27FC236}">
                <a16:creationId xmlns:a16="http://schemas.microsoft.com/office/drawing/2014/main" id="{DE23C0E7-A253-5247-942C-E8CE17B60B5D}"/>
              </a:ext>
            </a:extLst>
          </p:cNvPr>
          <p:cNvSpPr>
            <a:spLocks noGrp="1"/>
          </p:cNvSpPr>
          <p:nvPr>
            <p:ph type="sldNum" sz="quarter" idx="12"/>
          </p:nvPr>
        </p:nvSpPr>
        <p:spPr/>
        <p:txBody>
          <a:bodyPr/>
          <a:lstStyle/>
          <a:p>
            <a:fld id="{C5184E39-17C3-1B46-A006-9F7568AAA460}" type="slidenum">
              <a:rPr lang="en-US" smtClean="0"/>
              <a:t>28</a:t>
            </a:fld>
            <a:endParaRPr lang="en-US"/>
          </a:p>
        </p:txBody>
      </p:sp>
      <p:sp>
        <p:nvSpPr>
          <p:cNvPr id="2" name="TextBox 1">
            <a:extLst>
              <a:ext uri="{FF2B5EF4-FFF2-40B4-BE49-F238E27FC236}">
                <a16:creationId xmlns:a16="http://schemas.microsoft.com/office/drawing/2014/main" id="{FC426944-4C03-9642-8433-BFC9E9D0A02D}"/>
              </a:ext>
            </a:extLst>
          </p:cNvPr>
          <p:cNvSpPr txBox="1"/>
          <p:nvPr/>
        </p:nvSpPr>
        <p:spPr>
          <a:xfrm>
            <a:off x="492369" y="1041399"/>
            <a:ext cx="11779058" cy="2862322"/>
          </a:xfrm>
          <a:prstGeom prst="rect">
            <a:avLst/>
          </a:prstGeom>
          <a:noFill/>
        </p:spPr>
        <p:txBody>
          <a:bodyPr wrap="none" rtlCol="0">
            <a:spAutoFit/>
          </a:bodyPr>
          <a:lstStyle/>
          <a:p>
            <a:pPr marL="285750" indent="-285750">
              <a:buFont typeface="Arial" panose="020B0604020202020204" pitchFamily="34" charset="0"/>
              <a:buChar char="•"/>
            </a:pPr>
            <a:r>
              <a:rPr lang="en-US" b="1" dirty="0"/>
              <a:t>K-Nearest Neighbor </a:t>
            </a:r>
            <a:r>
              <a:rPr lang="en-US" dirty="0"/>
              <a:t>(</a:t>
            </a:r>
            <a:r>
              <a:rPr lang="en-US" b="1" dirty="0"/>
              <a:t>KNN</a:t>
            </a:r>
            <a:r>
              <a:rPr lang="en-US" dirty="0"/>
              <a:t>) algorithm aims to label the target sample by placing it into the model hyper-plane and</a:t>
            </a:r>
          </a:p>
          <a:p>
            <a:r>
              <a:rPr lang="en-US" dirty="0"/>
              <a:t>then using the labels of its neighbors in this hyper-plane. Here, there are two major challenges such that finding the </a:t>
            </a:r>
          </a:p>
          <a:p>
            <a:r>
              <a:rPr lang="en-US" dirty="0"/>
              <a:t>neighbors of target sample over all data and deciding the label of it.</a:t>
            </a:r>
          </a:p>
          <a:p>
            <a:endParaRPr lang="en-US" dirty="0"/>
          </a:p>
          <a:p>
            <a:pPr marL="285750" indent="-285750">
              <a:buFont typeface="Arial" panose="020B0604020202020204" pitchFamily="34" charset="0"/>
              <a:buChar char="•"/>
            </a:pPr>
            <a:r>
              <a:rPr lang="en-US" dirty="0"/>
              <a:t>The neighbors are found by comparing the distances of other samples to the target sample. The number of neighbors</a:t>
            </a:r>
          </a:p>
          <a:p>
            <a:r>
              <a:rPr lang="en-US" dirty="0"/>
              <a:t>that will be used is chosen by the researcher. Euclidean, Manhattan and Chebyshev distance functions are most commons.</a:t>
            </a:r>
          </a:p>
          <a:p>
            <a:endParaRPr lang="en-US" dirty="0"/>
          </a:p>
          <a:p>
            <a:pPr marL="285750" indent="-285750">
              <a:buFont typeface="Arial" panose="020B0604020202020204" pitchFamily="34" charset="0"/>
              <a:buChar char="•"/>
            </a:pPr>
            <a:r>
              <a:rPr lang="en-US" dirty="0"/>
              <a:t>After finding the neighbors, the label of the target sample is decided by either majority voting or weighted majority </a:t>
            </a:r>
          </a:p>
          <a:p>
            <a:r>
              <a:rPr lang="en-US" dirty="0"/>
              <a:t>voting. The difference between two is that, the contributions of all neighbors are equal on majority voting, while the closest</a:t>
            </a:r>
          </a:p>
          <a:p>
            <a:r>
              <a:rPr lang="en-US" dirty="0"/>
              <a:t>neighbor has higher contribution on weighted majority voting.</a:t>
            </a:r>
          </a:p>
        </p:txBody>
      </p:sp>
      <p:pic>
        <p:nvPicPr>
          <p:cNvPr id="5" name="Picture 4">
            <a:extLst>
              <a:ext uri="{FF2B5EF4-FFF2-40B4-BE49-F238E27FC236}">
                <a16:creationId xmlns:a16="http://schemas.microsoft.com/office/drawing/2014/main" id="{9ABDA54F-2068-C74C-8051-AA5BC768B987}"/>
              </a:ext>
              <a:ext uri="{C183D7F6-B498-43B3-948B-1728B52AA6E4}">
                <adec:decorative xmlns:adec="http://schemas.microsoft.com/office/drawing/2017/decorative" val="0"/>
              </a:ext>
            </a:extLst>
          </p:cNvPr>
          <p:cNvPicPr>
            <a:picLocks noChangeAspect="1"/>
          </p:cNvPicPr>
          <p:nvPr/>
        </p:nvPicPr>
        <p:blipFill rotWithShape="1">
          <a:blip r:embed="rId3"/>
          <a:srcRect l="13181"/>
          <a:stretch/>
        </p:blipFill>
        <p:spPr>
          <a:xfrm>
            <a:off x="4181231" y="3903721"/>
            <a:ext cx="3829538" cy="2738817"/>
          </a:xfrm>
          <a:prstGeom prst="rect">
            <a:avLst/>
          </a:prstGeom>
        </p:spPr>
      </p:pic>
    </p:spTree>
    <p:extLst>
      <p:ext uri="{BB962C8B-B14F-4D97-AF65-F5344CB8AC3E}">
        <p14:creationId xmlns:p14="http://schemas.microsoft.com/office/powerpoint/2010/main" val="29315412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8445354-909C-2B46-8C26-0EF93653629E}"/>
              </a:ext>
            </a:extLst>
          </p:cNvPr>
          <p:cNvSpPr txBox="1"/>
          <p:nvPr/>
        </p:nvSpPr>
        <p:spPr>
          <a:xfrm>
            <a:off x="492369" y="391886"/>
            <a:ext cx="2044470" cy="523220"/>
          </a:xfrm>
          <a:prstGeom prst="rect">
            <a:avLst/>
          </a:prstGeom>
          <a:noFill/>
        </p:spPr>
        <p:txBody>
          <a:bodyPr wrap="none" rtlCol="0">
            <a:spAutoFit/>
          </a:bodyPr>
          <a:lstStyle/>
          <a:p>
            <a:r>
              <a:rPr lang="en-US" sz="2800" b="1" dirty="0"/>
              <a:t>Introduction</a:t>
            </a:r>
          </a:p>
        </p:txBody>
      </p:sp>
      <p:sp>
        <p:nvSpPr>
          <p:cNvPr id="10" name="Slide Number Placeholder 9">
            <a:extLst>
              <a:ext uri="{FF2B5EF4-FFF2-40B4-BE49-F238E27FC236}">
                <a16:creationId xmlns:a16="http://schemas.microsoft.com/office/drawing/2014/main" id="{8BE049B7-283B-8247-BC9D-AB732ADBAD61}"/>
              </a:ext>
            </a:extLst>
          </p:cNvPr>
          <p:cNvSpPr>
            <a:spLocks noGrp="1"/>
          </p:cNvSpPr>
          <p:nvPr>
            <p:ph type="sldNum" sz="quarter" idx="12"/>
          </p:nvPr>
        </p:nvSpPr>
        <p:spPr>
          <a:xfrm>
            <a:off x="9432000" y="6480000"/>
            <a:ext cx="2743200" cy="365125"/>
          </a:xfrm>
        </p:spPr>
        <p:txBody>
          <a:bodyPr/>
          <a:lstStyle/>
          <a:p>
            <a:fld id="{C5184E39-17C3-1B46-A006-9F7568AAA460}" type="slidenum">
              <a:rPr lang="en-US" smtClean="0"/>
              <a:t>2</a:t>
            </a:fld>
            <a:endParaRPr lang="en-US" dirty="0"/>
          </a:p>
        </p:txBody>
      </p:sp>
      <p:graphicFrame>
        <p:nvGraphicFramePr>
          <p:cNvPr id="4" name="Table 3">
            <a:extLst>
              <a:ext uri="{FF2B5EF4-FFF2-40B4-BE49-F238E27FC236}">
                <a16:creationId xmlns:a16="http://schemas.microsoft.com/office/drawing/2014/main" id="{9F8EF700-0861-1840-B62C-4BDEA897734F}"/>
              </a:ext>
            </a:extLst>
          </p:cNvPr>
          <p:cNvGraphicFramePr>
            <a:graphicFrameLocks noGrp="1"/>
          </p:cNvGraphicFramePr>
          <p:nvPr>
            <p:extLst>
              <p:ext uri="{D42A27DB-BD31-4B8C-83A1-F6EECF244321}">
                <p14:modId xmlns:p14="http://schemas.microsoft.com/office/powerpoint/2010/main" val="2929322841"/>
              </p:ext>
            </p:extLst>
          </p:nvPr>
        </p:nvGraphicFramePr>
        <p:xfrm>
          <a:off x="459652" y="1031966"/>
          <a:ext cx="5810030" cy="1828800"/>
        </p:xfrm>
        <a:graphic>
          <a:graphicData uri="http://schemas.openxmlformats.org/drawingml/2006/table">
            <a:tbl>
              <a:tblPr firstRow="1" bandRow="1">
                <a:tableStyleId>{5C22544A-7EE6-4342-B048-85BDC9FD1C3A}</a:tableStyleId>
              </a:tblPr>
              <a:tblGrid>
                <a:gridCol w="5810030">
                  <a:extLst>
                    <a:ext uri="{9D8B030D-6E8A-4147-A177-3AD203B41FA5}">
                      <a16:colId xmlns:a16="http://schemas.microsoft.com/office/drawing/2014/main" val="1644910535"/>
                    </a:ext>
                  </a:extLst>
                </a:gridCol>
              </a:tblGrid>
              <a:tr h="747058">
                <a:tc>
                  <a:txBody>
                    <a:bodyPr/>
                    <a:lstStyle/>
                    <a:p>
                      <a:pPr marL="342900" marR="0" lvl="0" indent="-342900" algn="l" defTabSz="914377" rtl="0" eaLnBrk="1" fontAlgn="auto" latinLnBrk="0" hangingPunct="1">
                        <a:lnSpc>
                          <a:spcPct val="100000"/>
                        </a:lnSpc>
                        <a:spcBef>
                          <a:spcPts val="0"/>
                        </a:spcBef>
                        <a:spcAft>
                          <a:spcPts val="0"/>
                        </a:spcAft>
                        <a:buClrTx/>
                        <a:buSzTx/>
                        <a:buFontTx/>
                        <a:buAutoNum type="arabicPeriod"/>
                        <a:tabLst/>
                        <a:defRPr/>
                      </a:pPr>
                      <a:r>
                        <a:rPr lang="en-US" sz="1800" dirty="0">
                          <a:solidFill>
                            <a:schemeClr val="tx1"/>
                          </a:solidFill>
                        </a:rPr>
                        <a:t>Purpose of Thesis</a:t>
                      </a:r>
                    </a:p>
                    <a:p>
                      <a:pPr marL="342900" marR="0" lvl="0" indent="-342900" algn="l" defTabSz="914377" rtl="0" eaLnBrk="1" fontAlgn="auto" latinLnBrk="0" hangingPunct="1">
                        <a:lnSpc>
                          <a:spcPct val="100000"/>
                        </a:lnSpc>
                        <a:spcBef>
                          <a:spcPts val="0"/>
                        </a:spcBef>
                        <a:spcAft>
                          <a:spcPts val="0"/>
                        </a:spcAft>
                        <a:buClrTx/>
                        <a:buSzTx/>
                        <a:buFontTx/>
                        <a:buAutoNum type="arabicPeriod"/>
                        <a:tabLst/>
                        <a:defRPr/>
                      </a:pPr>
                      <a:endParaRPr lang="en-US" sz="1800" dirty="0">
                        <a:solidFill>
                          <a:schemeClr val="tx1"/>
                        </a:solidFill>
                      </a:endParaRPr>
                    </a:p>
                    <a:p>
                      <a:pPr marL="342900" marR="0" lvl="0" indent="-342900" algn="l" defTabSz="914377" rtl="0" eaLnBrk="1" fontAlgn="auto" latinLnBrk="0" hangingPunct="1">
                        <a:lnSpc>
                          <a:spcPct val="100000"/>
                        </a:lnSpc>
                        <a:spcBef>
                          <a:spcPts val="0"/>
                        </a:spcBef>
                        <a:spcAft>
                          <a:spcPts val="0"/>
                        </a:spcAft>
                        <a:buClrTx/>
                        <a:buSzTx/>
                        <a:buFontTx/>
                        <a:buAutoNum type="arabicPeriod"/>
                        <a:tabLst/>
                        <a:defRPr/>
                      </a:pPr>
                      <a:r>
                        <a:rPr lang="en-US" sz="1800" b="1" dirty="0">
                          <a:solidFill>
                            <a:schemeClr val="tx1"/>
                          </a:solidFill>
                        </a:rPr>
                        <a:t>Literature Review</a:t>
                      </a:r>
                    </a:p>
                    <a:p>
                      <a:pPr marL="342900" marR="0" lvl="0" indent="-342900" algn="l" defTabSz="914377" rtl="0" eaLnBrk="1" fontAlgn="auto" latinLnBrk="0" hangingPunct="1">
                        <a:lnSpc>
                          <a:spcPct val="100000"/>
                        </a:lnSpc>
                        <a:spcBef>
                          <a:spcPts val="0"/>
                        </a:spcBef>
                        <a:spcAft>
                          <a:spcPts val="0"/>
                        </a:spcAft>
                        <a:buClrTx/>
                        <a:buSzTx/>
                        <a:buFontTx/>
                        <a:buAutoNum type="arabicPeriod"/>
                        <a:tabLst/>
                        <a:defRPr/>
                      </a:pPr>
                      <a:endParaRPr lang="en-US" sz="1800" b="1" dirty="0">
                        <a:solidFill>
                          <a:schemeClr val="tx1"/>
                        </a:solidFill>
                      </a:endParaRPr>
                    </a:p>
                    <a:p>
                      <a:pPr marL="342900" marR="0" lvl="0" indent="-342900" algn="l" defTabSz="914377" rtl="0" eaLnBrk="1" fontAlgn="auto" latinLnBrk="0" hangingPunct="1">
                        <a:lnSpc>
                          <a:spcPct val="100000"/>
                        </a:lnSpc>
                        <a:spcBef>
                          <a:spcPts val="0"/>
                        </a:spcBef>
                        <a:spcAft>
                          <a:spcPts val="0"/>
                        </a:spcAft>
                        <a:buClrTx/>
                        <a:buSzTx/>
                        <a:buFontTx/>
                        <a:buAutoNum type="arabicPeriod"/>
                        <a:tabLst/>
                        <a:defRPr/>
                      </a:pPr>
                      <a:r>
                        <a:rPr lang="en-US" sz="1800" b="1" dirty="0">
                          <a:solidFill>
                            <a:schemeClr val="tx1"/>
                          </a:solidFill>
                        </a:rPr>
                        <a:t>Chest X-Ray</a:t>
                      </a:r>
                    </a:p>
                  </a:txBody>
                  <a:tcPr>
                    <a:noFill/>
                  </a:tcPr>
                </a:tc>
                <a:extLst>
                  <a:ext uri="{0D108BD9-81ED-4DB2-BD59-A6C34878D82A}">
                    <a16:rowId xmlns:a16="http://schemas.microsoft.com/office/drawing/2014/main" val="2449963779"/>
                  </a:ext>
                </a:extLst>
              </a:tr>
              <a:tr h="257071">
                <a:tc>
                  <a:txBody>
                    <a:bodyPr/>
                    <a:lstStyle/>
                    <a:p>
                      <a:endParaRPr lang="en-US" b="1" dirty="0">
                        <a:solidFill>
                          <a:schemeClr val="tx1"/>
                        </a:solidFill>
                      </a:endParaRPr>
                    </a:p>
                  </a:txBody>
                  <a:tcPr>
                    <a:noFill/>
                  </a:tcPr>
                </a:tc>
                <a:extLst>
                  <a:ext uri="{0D108BD9-81ED-4DB2-BD59-A6C34878D82A}">
                    <a16:rowId xmlns:a16="http://schemas.microsoft.com/office/drawing/2014/main" val="251720952"/>
                  </a:ext>
                </a:extLst>
              </a:tr>
            </a:tbl>
          </a:graphicData>
        </a:graphic>
      </p:graphicFrame>
    </p:spTree>
    <p:extLst>
      <p:ext uri="{BB962C8B-B14F-4D97-AF65-F5344CB8AC3E}">
        <p14:creationId xmlns:p14="http://schemas.microsoft.com/office/powerpoint/2010/main" val="313759855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27A6E29-8F24-F341-9F49-8405C0230018}"/>
              </a:ext>
            </a:extLst>
          </p:cNvPr>
          <p:cNvSpPr txBox="1"/>
          <p:nvPr/>
        </p:nvSpPr>
        <p:spPr>
          <a:xfrm>
            <a:off x="492369" y="391886"/>
            <a:ext cx="4374083" cy="523220"/>
          </a:xfrm>
          <a:prstGeom prst="rect">
            <a:avLst/>
          </a:prstGeom>
          <a:noFill/>
        </p:spPr>
        <p:txBody>
          <a:bodyPr wrap="none" rtlCol="0">
            <a:spAutoFit/>
          </a:bodyPr>
          <a:lstStyle/>
          <a:p>
            <a:r>
              <a:rPr lang="en-US" sz="2800" b="1" dirty="0"/>
              <a:t>Linear Discriminant Analysis</a:t>
            </a:r>
          </a:p>
        </p:txBody>
      </p:sp>
      <p:sp>
        <p:nvSpPr>
          <p:cNvPr id="7" name="Slide Number Placeholder 6">
            <a:extLst>
              <a:ext uri="{FF2B5EF4-FFF2-40B4-BE49-F238E27FC236}">
                <a16:creationId xmlns:a16="http://schemas.microsoft.com/office/drawing/2014/main" id="{20CE1154-2866-1043-8F61-BA5F0F193E5B}"/>
              </a:ext>
            </a:extLst>
          </p:cNvPr>
          <p:cNvSpPr>
            <a:spLocks noGrp="1"/>
          </p:cNvSpPr>
          <p:nvPr>
            <p:ph type="sldNum" sz="quarter" idx="12"/>
          </p:nvPr>
        </p:nvSpPr>
        <p:spPr/>
        <p:txBody>
          <a:bodyPr/>
          <a:lstStyle/>
          <a:p>
            <a:fld id="{C5184E39-17C3-1B46-A006-9F7568AAA460}" type="slidenum">
              <a:rPr lang="en-US" smtClean="0"/>
              <a:t>29</a:t>
            </a:fld>
            <a:endParaRPr lang="en-US"/>
          </a:p>
        </p:txBody>
      </p:sp>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D7875285-3FF2-6441-A403-19737D6FCB5F}"/>
                  </a:ext>
                </a:extLst>
              </p:cNvPr>
              <p:cNvSpPr txBox="1"/>
              <p:nvPr/>
            </p:nvSpPr>
            <p:spPr>
              <a:xfrm>
                <a:off x="492194" y="1229127"/>
                <a:ext cx="11699806" cy="3260893"/>
              </a:xfrm>
              <a:prstGeom prst="rect">
                <a:avLst/>
              </a:prstGeom>
              <a:noFill/>
            </p:spPr>
            <p:txBody>
              <a:bodyPr wrap="none" rtlCol="0">
                <a:spAutoFit/>
              </a:bodyPr>
              <a:lstStyle/>
              <a:p>
                <a:pPr marL="285750" indent="-285750">
                  <a:buFont typeface="Arial" panose="020B0604020202020204" pitchFamily="34" charset="0"/>
                  <a:buChar char="•"/>
                </a:pPr>
                <a:r>
                  <a:rPr lang="en-US" dirty="0"/>
                  <a:t>The </a:t>
                </a:r>
                <a:r>
                  <a:rPr lang="en-US" b="1" dirty="0"/>
                  <a:t>linear discriminant analysis </a:t>
                </a:r>
                <a:r>
                  <a:rPr lang="en-US" dirty="0"/>
                  <a:t>(</a:t>
                </a:r>
                <a:r>
                  <a:rPr lang="en-US" b="1" dirty="0"/>
                  <a:t>LDA</a:t>
                </a:r>
                <a:r>
                  <a:rPr lang="en-US" dirty="0"/>
                  <a:t>) is a supervised learning algorithm that uses a monotonically increasing</a:t>
                </a:r>
              </a:p>
              <a:p>
                <a:r>
                  <a:rPr lang="en-US" dirty="0"/>
                  <a:t>discriminant function as the probability of sample </a:t>
                </a:r>
                <a:r>
                  <a:rPr lang="en-US" b="1" dirty="0"/>
                  <a:t>x</a:t>
                </a:r>
                <a:r>
                  <a:rPr lang="en-US" dirty="0"/>
                  <a:t> belonging to class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𝑐</m:t>
                        </m:r>
                      </m:e>
                      <m:sub>
                        <m:r>
                          <a:rPr lang="en-US" i="1" dirty="0" smtClean="0">
                            <a:latin typeface="Cambria Math" panose="02040503050406030204" pitchFamily="18" charset="0"/>
                          </a:rPr>
                          <m:t>𝑖</m:t>
                        </m:r>
                      </m:sub>
                    </m:sSub>
                  </m:oMath>
                </a14:m>
                <a:r>
                  <a:rPr lang="en-US" dirty="0"/>
                  <a:t> over k number of classes. </a:t>
                </a:r>
              </a:p>
              <a:p>
                <a:endParaRPr lang="en-US" dirty="0"/>
              </a:p>
              <a:p>
                <a:pPr marL="285750" indent="-285750">
                  <a:buFont typeface="Arial" panose="020B0604020202020204" pitchFamily="34" charset="0"/>
                  <a:buChar char="•"/>
                </a:pPr>
                <a:r>
                  <a:rPr lang="en-US" dirty="0"/>
                  <a:t>By supposing the class density of the likelihood of observing </a:t>
                </a:r>
                <a:r>
                  <a:rPr lang="en-US" b="1" dirty="0"/>
                  <a:t>x</a:t>
                </a:r>
                <a:r>
                  <a:rPr lang="en-US" dirty="0"/>
                  <a:t> given class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𝑐</m:t>
                        </m:r>
                      </m:e>
                      <m:sub>
                        <m:r>
                          <a:rPr lang="en-US" i="1" dirty="0">
                            <a:latin typeface="Cambria Math" panose="02040503050406030204" pitchFamily="18" charset="0"/>
                          </a:rPr>
                          <m:t>𝑖</m:t>
                        </m:r>
                      </m:sub>
                    </m:sSub>
                  </m:oMath>
                </a14:m>
                <a:r>
                  <a:rPr lang="en-US" dirty="0"/>
                  <a:t> as a multivariate normal distribution with </a:t>
                </a:r>
              </a:p>
              <a:p>
                <a:r>
                  <a:rPr lang="en-US" dirty="0"/>
                  <a:t>mean </a:t>
                </a:r>
                <a14:m>
                  <m:oMath xmlns:m="http://schemas.openxmlformats.org/officeDocument/2006/math">
                    <m:sSub>
                      <m:sSubPr>
                        <m:ctrlPr>
                          <a:rPr lang="tr-TR" b="1" i="1" dirty="0" smtClean="0">
                            <a:latin typeface="Cambria Math" panose="02040503050406030204" pitchFamily="18" charset="0"/>
                          </a:rPr>
                        </m:ctrlPr>
                      </m:sSubPr>
                      <m:e>
                        <m:r>
                          <a:rPr lang="en-US" b="1" i="1" dirty="0" smtClean="0">
                            <a:latin typeface="Cambria Math" panose="02040503050406030204" pitchFamily="18" charset="0"/>
                          </a:rPr>
                          <m:t>𝝁</m:t>
                        </m:r>
                      </m:e>
                      <m:sub>
                        <m:r>
                          <a:rPr lang="tr-TR" b="1" i="1" dirty="0" smtClean="0">
                            <a:latin typeface="Cambria Math" panose="02040503050406030204" pitchFamily="18" charset="0"/>
                          </a:rPr>
                          <m:t>𝒊</m:t>
                        </m:r>
                      </m:sub>
                    </m:sSub>
                  </m:oMath>
                </a14:m>
                <a:r>
                  <a:rPr lang="en-US" dirty="0"/>
                  <a:t> and variance </a:t>
                </a:r>
                <a14:m>
                  <m:oMath xmlns:m="http://schemas.openxmlformats.org/officeDocument/2006/math">
                    <m:sSub>
                      <m:sSubPr>
                        <m:ctrlPr>
                          <a:rPr lang="en-US" b="1" i="1" dirty="0" smtClean="0">
                            <a:latin typeface="Cambria Math" panose="02040503050406030204" pitchFamily="18" charset="0"/>
                          </a:rPr>
                        </m:ctrlPr>
                      </m:sSubPr>
                      <m:e>
                        <m:r>
                          <a:rPr lang="en-US" b="1" i="0" dirty="0" smtClean="0">
                            <a:latin typeface="Cambria Math" panose="02040503050406030204" pitchFamily="18" charset="0"/>
                          </a:rPr>
                          <m:t>𝚺</m:t>
                        </m:r>
                      </m:e>
                      <m:sub>
                        <m:r>
                          <a:rPr lang="en-US" b="1" i="1" dirty="0" err="1" smtClean="0">
                            <a:latin typeface="Cambria Math" panose="02040503050406030204" pitchFamily="18" charset="0"/>
                          </a:rPr>
                          <m:t>𝒊</m:t>
                        </m:r>
                      </m:sub>
                    </m:sSub>
                  </m:oMath>
                </a14:m>
                <a:r>
                  <a:rPr lang="en-US" dirty="0"/>
                  <a:t> describing class-specific covariance matrix, which is generally considered as </a:t>
                </a:r>
                <a14:m>
                  <m:oMath xmlns:m="http://schemas.openxmlformats.org/officeDocument/2006/math">
                    <m:sSup>
                      <m:sSupPr>
                        <m:ctrlPr>
                          <a:rPr lang="en-US" b="1" i="1" dirty="0" smtClean="0">
                            <a:latin typeface="Cambria Math" panose="02040503050406030204" pitchFamily="18" charset="0"/>
                          </a:rPr>
                        </m:ctrlPr>
                      </m:sSupPr>
                      <m:e>
                        <m:r>
                          <a:rPr lang="en-US" b="1" i="1" dirty="0" smtClean="0">
                            <a:latin typeface="Cambria Math" panose="02040503050406030204" pitchFamily="18" charset="0"/>
                          </a:rPr>
                          <m:t>𝝈</m:t>
                        </m:r>
                      </m:e>
                      <m:sup>
                        <m:r>
                          <a:rPr lang="en-US" i="1" dirty="0" smtClean="0">
                            <a:latin typeface="Cambria Math" panose="02040503050406030204" pitchFamily="18" charset="0"/>
                          </a:rPr>
                          <m:t>2</m:t>
                        </m:r>
                      </m:sup>
                    </m:sSup>
                    <m:r>
                      <a:rPr lang="tr-TR" b="0" i="1" dirty="0" smtClean="0">
                        <a:latin typeface="Cambria Math" panose="02040503050406030204" pitchFamily="18" charset="0"/>
                      </a:rPr>
                      <m:t>𝐼</m:t>
                    </m:r>
                  </m:oMath>
                </a14:m>
                <a:r>
                  <a:rPr lang="en-US" dirty="0"/>
                  <a:t>, the discriminant </a:t>
                </a:r>
              </a:p>
              <a:p>
                <a:r>
                  <a:rPr lang="en-US" dirty="0"/>
                  <a:t>function can be obtained as:</a:t>
                </a:r>
              </a:p>
              <a:p>
                <a:endParaRPr lang="en-US" dirty="0"/>
              </a:p>
              <a:p>
                <a:r>
                  <a:rPr lang="en-TR" dirty="0"/>
                  <a:t>							</a:t>
                </a:r>
                <a14:m>
                  <m:oMath xmlns:m="http://schemas.openxmlformats.org/officeDocument/2006/math">
                    <m:sSub>
                      <m:sSubPr>
                        <m:ctrlPr>
                          <a:rPr lang="en-TR" i="1">
                            <a:latin typeface="Cambria Math" panose="02040503050406030204" pitchFamily="18" charset="0"/>
                          </a:rPr>
                        </m:ctrlPr>
                      </m:sSubPr>
                      <m:e>
                        <m:r>
                          <a:rPr lang="en-US" i="1">
                            <a:latin typeface="Cambria Math" panose="02040503050406030204" pitchFamily="18" charset="0"/>
                          </a:rPr>
                          <m:t>𝑔</m:t>
                        </m:r>
                      </m:e>
                      <m:sub>
                        <m:r>
                          <a:rPr lang="en-US" i="1">
                            <a:latin typeface="Cambria Math" panose="02040503050406030204" pitchFamily="18" charset="0"/>
                          </a:rPr>
                          <m:t>𝑖</m:t>
                        </m:r>
                      </m:sub>
                    </m:sSub>
                    <m:d>
                      <m:dPr>
                        <m:ctrlPr>
                          <a:rPr lang="en-TR" i="1">
                            <a:latin typeface="Cambria Math" panose="02040503050406030204" pitchFamily="18" charset="0"/>
                          </a:rPr>
                        </m:ctrlPr>
                      </m:dPr>
                      <m:e>
                        <m:r>
                          <a:rPr lang="en-US" b="1" i="1">
                            <a:latin typeface="Cambria Math" panose="02040503050406030204" pitchFamily="18" charset="0"/>
                          </a:rPr>
                          <m:t>𝒙</m:t>
                        </m:r>
                      </m:e>
                    </m:d>
                    <m:r>
                      <a:rPr lang="en-US" i="1">
                        <a:latin typeface="Cambria Math" panose="02040503050406030204" pitchFamily="18" charset="0"/>
                      </a:rPr>
                      <m:t>=−</m:t>
                    </m:r>
                    <m:f>
                      <m:fPr>
                        <m:ctrlPr>
                          <a:rPr lang="en-TR"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sSup>
                      <m:sSupPr>
                        <m:ctrlPr>
                          <a:rPr lang="en-TR" i="1">
                            <a:latin typeface="Cambria Math" panose="02040503050406030204" pitchFamily="18" charset="0"/>
                          </a:rPr>
                        </m:ctrlPr>
                      </m:sSupPr>
                      <m:e>
                        <m:d>
                          <m:dPr>
                            <m:ctrlPr>
                              <a:rPr lang="en-TR" i="1">
                                <a:latin typeface="Cambria Math" panose="02040503050406030204" pitchFamily="18" charset="0"/>
                              </a:rPr>
                            </m:ctrlPr>
                          </m:dPr>
                          <m:e>
                            <m:r>
                              <a:rPr lang="en-US" b="1" i="1">
                                <a:latin typeface="Cambria Math" panose="02040503050406030204" pitchFamily="18" charset="0"/>
                              </a:rPr>
                              <m:t>𝒙</m:t>
                            </m:r>
                            <m:r>
                              <a:rPr lang="en-US" i="1">
                                <a:latin typeface="Cambria Math" panose="02040503050406030204" pitchFamily="18" charset="0"/>
                              </a:rPr>
                              <m:t>−</m:t>
                            </m:r>
                            <m:sSub>
                              <m:sSubPr>
                                <m:ctrlPr>
                                  <a:rPr lang="en-TR" b="1" i="1">
                                    <a:latin typeface="Cambria Math" panose="02040503050406030204" pitchFamily="18" charset="0"/>
                                  </a:rPr>
                                </m:ctrlPr>
                              </m:sSubPr>
                              <m:e>
                                <m:r>
                                  <a:rPr lang="en-US" b="1" i="1">
                                    <a:latin typeface="Cambria Math" panose="02040503050406030204" pitchFamily="18" charset="0"/>
                                  </a:rPr>
                                  <m:t>𝝁</m:t>
                                </m:r>
                              </m:e>
                              <m:sub>
                                <m:r>
                                  <a:rPr lang="en-US" b="1" i="1">
                                    <a:latin typeface="Cambria Math" panose="02040503050406030204" pitchFamily="18" charset="0"/>
                                  </a:rPr>
                                  <m:t>𝒊</m:t>
                                </m:r>
                              </m:sub>
                            </m:sSub>
                          </m:e>
                        </m:d>
                      </m:e>
                      <m:sup>
                        <m:r>
                          <a:rPr lang="en-US" i="1">
                            <a:latin typeface="Cambria Math" panose="02040503050406030204" pitchFamily="18" charset="0"/>
                          </a:rPr>
                          <m:t>𝑇</m:t>
                        </m:r>
                      </m:sup>
                    </m:sSup>
                    <m:sSubSup>
                      <m:sSubSupPr>
                        <m:ctrlPr>
                          <a:rPr lang="en-TR" b="1" i="1">
                            <a:latin typeface="Cambria Math" panose="02040503050406030204" pitchFamily="18" charset="0"/>
                          </a:rPr>
                        </m:ctrlPr>
                      </m:sSubSupPr>
                      <m:e>
                        <m:r>
                          <a:rPr lang="en-US" b="1" i="1">
                            <a:latin typeface="Cambria Math" panose="02040503050406030204" pitchFamily="18" charset="0"/>
                          </a:rPr>
                          <m:t>𝜮</m:t>
                        </m:r>
                      </m:e>
                      <m:sub>
                        <m:r>
                          <a:rPr lang="en-US" b="1" i="1">
                            <a:latin typeface="Cambria Math" panose="02040503050406030204" pitchFamily="18" charset="0"/>
                          </a:rPr>
                          <m:t>𝒊</m:t>
                        </m:r>
                      </m:sub>
                      <m:sup>
                        <m:r>
                          <a:rPr lang="en-US" b="0" i="1">
                            <a:latin typeface="Cambria Math" panose="02040503050406030204" pitchFamily="18" charset="0"/>
                          </a:rPr>
                          <m:t>−1</m:t>
                        </m:r>
                      </m:sup>
                    </m:sSubSup>
                    <m:d>
                      <m:dPr>
                        <m:ctrlPr>
                          <a:rPr lang="en-TR" i="1">
                            <a:latin typeface="Cambria Math" panose="02040503050406030204" pitchFamily="18" charset="0"/>
                          </a:rPr>
                        </m:ctrlPr>
                      </m:dPr>
                      <m:e>
                        <m:r>
                          <a:rPr lang="en-US" b="1" i="1">
                            <a:latin typeface="Cambria Math" panose="02040503050406030204" pitchFamily="18" charset="0"/>
                          </a:rPr>
                          <m:t>𝒙</m:t>
                        </m:r>
                        <m:r>
                          <a:rPr lang="en-US" i="1">
                            <a:latin typeface="Cambria Math" panose="02040503050406030204" pitchFamily="18" charset="0"/>
                          </a:rPr>
                          <m:t>−</m:t>
                        </m:r>
                        <m:sSub>
                          <m:sSubPr>
                            <m:ctrlPr>
                              <a:rPr lang="en-TR" b="1" i="1">
                                <a:latin typeface="Cambria Math" panose="02040503050406030204" pitchFamily="18" charset="0"/>
                              </a:rPr>
                            </m:ctrlPr>
                          </m:sSubPr>
                          <m:e>
                            <m:r>
                              <a:rPr lang="en-US" b="1" i="1">
                                <a:latin typeface="Cambria Math" panose="02040503050406030204" pitchFamily="18" charset="0"/>
                              </a:rPr>
                              <m:t>𝝁</m:t>
                            </m:r>
                          </m:e>
                          <m:sub>
                            <m:r>
                              <a:rPr lang="en-US" b="1" i="1">
                                <a:latin typeface="Cambria Math" panose="02040503050406030204" pitchFamily="18" charset="0"/>
                              </a:rPr>
                              <m:t>𝒊</m:t>
                            </m:r>
                          </m:sub>
                        </m:sSub>
                      </m:e>
                    </m:d>
                    <m:r>
                      <a:rPr lang="en-US" i="1">
                        <a:latin typeface="Cambria Math" panose="02040503050406030204" pitchFamily="18" charset="0"/>
                      </a:rPr>
                      <m:t>−</m:t>
                    </m:r>
                    <m:f>
                      <m:fPr>
                        <m:ctrlPr>
                          <a:rPr lang="en-TR"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func>
                      <m:funcPr>
                        <m:ctrlPr>
                          <a:rPr lang="en-TR" i="1">
                            <a:latin typeface="Cambria Math" panose="02040503050406030204" pitchFamily="18" charset="0"/>
                          </a:rPr>
                        </m:ctrlPr>
                      </m:funcPr>
                      <m:fName>
                        <m:r>
                          <m:rPr>
                            <m:sty m:val="p"/>
                          </m:rPr>
                          <a:rPr lang="en-US">
                            <a:latin typeface="Cambria Math" panose="02040503050406030204" pitchFamily="18" charset="0"/>
                          </a:rPr>
                          <m:t>ln</m:t>
                        </m:r>
                      </m:fName>
                      <m:e>
                        <m:d>
                          <m:dPr>
                            <m:begChr m:val="|"/>
                            <m:endChr m:val="|"/>
                            <m:ctrlPr>
                              <a:rPr lang="en-TR" i="1">
                                <a:latin typeface="Cambria Math" panose="02040503050406030204" pitchFamily="18" charset="0"/>
                              </a:rPr>
                            </m:ctrlPr>
                          </m:dPr>
                          <m:e>
                            <m:sSub>
                              <m:sSubPr>
                                <m:ctrlPr>
                                  <a:rPr lang="en-TR" b="1" i="1">
                                    <a:latin typeface="Cambria Math" panose="02040503050406030204" pitchFamily="18" charset="0"/>
                                  </a:rPr>
                                </m:ctrlPr>
                              </m:sSubPr>
                              <m:e>
                                <m:r>
                                  <a:rPr lang="en-US" b="1" i="1">
                                    <a:latin typeface="Cambria Math" panose="02040503050406030204" pitchFamily="18" charset="0"/>
                                  </a:rPr>
                                  <m:t>𝜮</m:t>
                                </m:r>
                              </m:e>
                              <m:sub>
                                <m:r>
                                  <a:rPr lang="en-US" b="1" i="1">
                                    <a:latin typeface="Cambria Math" panose="02040503050406030204" pitchFamily="18" charset="0"/>
                                  </a:rPr>
                                  <m:t>𝒊</m:t>
                                </m:r>
                              </m:sub>
                            </m:sSub>
                          </m:e>
                        </m:d>
                      </m:e>
                    </m:func>
                    <m:r>
                      <a:rPr lang="en-US" i="1">
                        <a:latin typeface="Cambria Math" panose="02040503050406030204" pitchFamily="18" charset="0"/>
                      </a:rPr>
                      <m:t>+</m:t>
                    </m:r>
                    <m:func>
                      <m:funcPr>
                        <m:ctrlPr>
                          <a:rPr lang="en-TR" i="1">
                            <a:latin typeface="Cambria Math" panose="02040503050406030204" pitchFamily="18" charset="0"/>
                          </a:rPr>
                        </m:ctrlPr>
                      </m:funcPr>
                      <m:fName>
                        <m:r>
                          <m:rPr>
                            <m:sty m:val="p"/>
                          </m:rPr>
                          <a:rPr lang="en-US">
                            <a:latin typeface="Cambria Math" panose="02040503050406030204" pitchFamily="18" charset="0"/>
                          </a:rPr>
                          <m:t>ln</m:t>
                        </m:r>
                      </m:fName>
                      <m:e>
                        <m:d>
                          <m:dPr>
                            <m:ctrlPr>
                              <a:rPr lang="en-TR" i="1">
                                <a:latin typeface="Cambria Math" panose="02040503050406030204" pitchFamily="18" charset="0"/>
                              </a:rPr>
                            </m:ctrlPr>
                          </m:dPr>
                          <m:e>
                            <m:r>
                              <a:rPr lang="en-US" i="1">
                                <a:latin typeface="Cambria Math" panose="02040503050406030204" pitchFamily="18" charset="0"/>
                              </a:rPr>
                              <m:t>𝑃𝑟</m:t>
                            </m:r>
                            <m:d>
                              <m:dPr>
                                <m:ctrlPr>
                                  <a:rPr lang="en-TR" i="1">
                                    <a:latin typeface="Cambria Math" panose="02040503050406030204" pitchFamily="18" charset="0"/>
                                  </a:rPr>
                                </m:ctrlPr>
                              </m:dPr>
                              <m:e>
                                <m:sSub>
                                  <m:sSubPr>
                                    <m:ctrlPr>
                                      <a:rPr lang="en-TR"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𝑖</m:t>
                                    </m:r>
                                  </m:sub>
                                </m:sSub>
                              </m:e>
                            </m:d>
                          </m:e>
                        </m:d>
                      </m:e>
                    </m:func>
                  </m:oMath>
                </a14:m>
                <a:r>
                  <a:rPr lang="en-US" dirty="0"/>
                  <a:t>. 				        (14)</a:t>
                </a:r>
              </a:p>
              <a:p>
                <a:endParaRPr lang="en-US" dirty="0"/>
              </a:p>
              <a:p>
                <a:pPr marL="285750" indent="-285750">
                  <a:buFont typeface="Arial" panose="020B0604020202020204" pitchFamily="34" charset="0"/>
                  <a:buChar char="•"/>
                </a:pPr>
                <a:r>
                  <a:rPr lang="en-US" dirty="0"/>
                  <a:t>The regularization is provided by modifying covariance matrix as </a:t>
                </a:r>
                <a14:m>
                  <m:oMath xmlns:m="http://schemas.openxmlformats.org/officeDocument/2006/math">
                    <m:acc>
                      <m:accPr>
                        <m:chr m:val="̂"/>
                        <m:ctrlPr>
                          <a:rPr lang="en-TR" i="1">
                            <a:latin typeface="Cambria Math" panose="02040503050406030204" pitchFamily="18" charset="0"/>
                          </a:rPr>
                        </m:ctrlPr>
                      </m:accPr>
                      <m:e>
                        <m:r>
                          <a:rPr lang="en-US" b="1" i="1">
                            <a:latin typeface="Cambria Math" panose="02040503050406030204" pitchFamily="18" charset="0"/>
                          </a:rPr>
                          <m:t>𝚺</m:t>
                        </m:r>
                      </m:e>
                    </m:acc>
                    <m:r>
                      <a:rPr lang="en-US" i="1">
                        <a:latin typeface="Cambria Math" panose="02040503050406030204" pitchFamily="18" charset="0"/>
                      </a:rPr>
                      <m:t>=</m:t>
                    </m:r>
                    <m:r>
                      <m:rPr>
                        <m:sty m:val="p"/>
                      </m:rPr>
                      <a:rPr lang="en-US">
                        <a:latin typeface="Cambria Math" panose="02040503050406030204" pitchFamily="18" charset="0"/>
                      </a:rPr>
                      <m:t>λ</m:t>
                    </m:r>
                    <m:r>
                      <a:rPr lang="en-US" b="1" i="1">
                        <a:latin typeface="Cambria Math" panose="02040503050406030204" pitchFamily="18" charset="0"/>
                      </a:rPr>
                      <m:t>𝚺</m:t>
                    </m:r>
                    <m:r>
                      <a:rPr lang="en-US" i="1">
                        <a:latin typeface="Cambria Math" panose="02040503050406030204" pitchFamily="18" charset="0"/>
                      </a:rPr>
                      <m:t>+</m:t>
                    </m:r>
                    <m:r>
                      <a:rPr lang="en-US" i="1">
                        <a:latin typeface="Cambria Math" panose="02040503050406030204" pitchFamily="18" charset="0"/>
                      </a:rPr>
                      <m:t>𝐼</m:t>
                    </m:r>
                  </m:oMath>
                </a14:m>
                <a:r>
                  <a:rPr lang="en-TR" dirty="0"/>
                  <a:t> or </a:t>
                </a:r>
                <a14:m>
                  <m:oMath xmlns:m="http://schemas.openxmlformats.org/officeDocument/2006/math">
                    <m:acc>
                      <m:accPr>
                        <m:chr m:val="̂"/>
                        <m:ctrlPr>
                          <a:rPr lang="en-TR" i="1">
                            <a:latin typeface="Cambria Math" panose="02040503050406030204" pitchFamily="18" charset="0"/>
                          </a:rPr>
                        </m:ctrlPr>
                      </m:accPr>
                      <m:e>
                        <m:r>
                          <a:rPr lang="en-US" b="1" i="1">
                            <a:latin typeface="Cambria Math" panose="02040503050406030204" pitchFamily="18" charset="0"/>
                          </a:rPr>
                          <m:t>𝚺</m:t>
                        </m:r>
                      </m:e>
                    </m:acc>
                    <m:r>
                      <a:rPr lang="en-US" i="1">
                        <a:latin typeface="Cambria Math" panose="02040503050406030204" pitchFamily="18" charset="0"/>
                      </a:rPr>
                      <m:t>=</m:t>
                    </m:r>
                    <m:r>
                      <a:rPr lang="en-US" b="1" i="1">
                        <a:latin typeface="Cambria Math" panose="02040503050406030204" pitchFamily="18" charset="0"/>
                      </a:rPr>
                      <m:t>𝚺</m:t>
                    </m:r>
                    <m:r>
                      <a:rPr lang="en-US" i="1">
                        <a:latin typeface="Cambria Math" panose="02040503050406030204" pitchFamily="18" charset="0"/>
                      </a:rPr>
                      <m:t>+</m:t>
                    </m:r>
                    <m:r>
                      <m:rPr>
                        <m:sty m:val="p"/>
                      </m:rPr>
                      <a:rPr lang="en-US">
                        <a:latin typeface="Cambria Math" panose="02040503050406030204" pitchFamily="18" charset="0"/>
                      </a:rPr>
                      <m:t>λ</m:t>
                    </m:r>
                    <m:r>
                      <a:rPr lang="en-US" i="1">
                        <a:latin typeface="Cambria Math" panose="02040503050406030204" pitchFamily="18" charset="0"/>
                      </a:rPr>
                      <m:t>𝐼</m:t>
                    </m:r>
                  </m:oMath>
                </a14:m>
                <a:r>
                  <a:rPr lang="en-TR" dirty="0"/>
                  <a:t>, and then inserting into the </a:t>
                </a:r>
              </a:p>
              <a:p>
                <a:r>
                  <a:rPr lang="en-TR" dirty="0"/>
                  <a:t>discriminant function. Here, </a:t>
                </a:r>
                <a14:m>
                  <m:oMath xmlns:m="http://schemas.openxmlformats.org/officeDocument/2006/math">
                    <m:r>
                      <m:rPr>
                        <m:sty m:val="p"/>
                      </m:rPr>
                      <a:rPr lang="en-US">
                        <a:latin typeface="Cambria Math" panose="02040503050406030204" pitchFamily="18" charset="0"/>
                      </a:rPr>
                      <m:t>λ</m:t>
                    </m:r>
                  </m:oMath>
                </a14:m>
                <a:r>
                  <a:rPr lang="en-TR" dirty="0"/>
                  <a:t> is the regularization parameter taking values </a:t>
                </a:r>
                <a:r>
                  <a:rPr lang="en-US" dirty="0"/>
                  <a:t>between 0 and 0.1.</a:t>
                </a:r>
                <a:endParaRPr lang="en-TR" dirty="0"/>
              </a:p>
            </p:txBody>
          </p:sp>
        </mc:Choice>
        <mc:Fallback>
          <p:sp>
            <p:nvSpPr>
              <p:cNvPr id="2" name="TextBox 1">
                <a:extLst>
                  <a:ext uri="{FF2B5EF4-FFF2-40B4-BE49-F238E27FC236}">
                    <a16:creationId xmlns:a16="http://schemas.microsoft.com/office/drawing/2014/main" id="{D7875285-3FF2-6441-A403-19737D6FCB5F}"/>
                  </a:ext>
                </a:extLst>
              </p:cNvPr>
              <p:cNvSpPr txBox="1">
                <a:spLocks noRot="1" noChangeAspect="1" noMove="1" noResize="1" noEditPoints="1" noAdjustHandles="1" noChangeArrowheads="1" noChangeShapeType="1" noTextEdit="1"/>
              </p:cNvSpPr>
              <p:nvPr/>
            </p:nvSpPr>
            <p:spPr>
              <a:xfrm>
                <a:off x="492194" y="1229127"/>
                <a:ext cx="11699806" cy="3260893"/>
              </a:xfrm>
              <a:prstGeom prst="rect">
                <a:avLst/>
              </a:prstGeom>
              <a:blipFill>
                <a:blip r:embed="rId2"/>
                <a:stretch>
                  <a:fillRect l="-433" t="-775" b="-1938"/>
                </a:stretch>
              </a:blipFill>
            </p:spPr>
            <p:txBody>
              <a:bodyPr/>
              <a:lstStyle/>
              <a:p>
                <a:r>
                  <a:rPr lang="en-US">
                    <a:noFill/>
                  </a:rPr>
                  <a:t> </a:t>
                </a:r>
              </a:p>
            </p:txBody>
          </p:sp>
        </mc:Fallback>
      </mc:AlternateContent>
    </p:spTree>
    <p:extLst>
      <p:ext uri="{BB962C8B-B14F-4D97-AF65-F5344CB8AC3E}">
        <p14:creationId xmlns:p14="http://schemas.microsoft.com/office/powerpoint/2010/main" val="117149670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27A6E29-8F24-F341-9F49-8405C0230018}"/>
              </a:ext>
            </a:extLst>
          </p:cNvPr>
          <p:cNvSpPr txBox="1"/>
          <p:nvPr/>
        </p:nvSpPr>
        <p:spPr>
          <a:xfrm>
            <a:off x="492369" y="391886"/>
            <a:ext cx="4374083" cy="523220"/>
          </a:xfrm>
          <a:prstGeom prst="rect">
            <a:avLst/>
          </a:prstGeom>
          <a:noFill/>
        </p:spPr>
        <p:txBody>
          <a:bodyPr wrap="none" rtlCol="0">
            <a:spAutoFit/>
          </a:bodyPr>
          <a:lstStyle/>
          <a:p>
            <a:r>
              <a:rPr lang="en-US" sz="2800" b="1" dirty="0"/>
              <a:t>Linear Discriminant Analysis</a:t>
            </a:r>
          </a:p>
        </p:txBody>
      </p:sp>
      <p:sp>
        <p:nvSpPr>
          <p:cNvPr id="7" name="Slide Number Placeholder 6">
            <a:extLst>
              <a:ext uri="{FF2B5EF4-FFF2-40B4-BE49-F238E27FC236}">
                <a16:creationId xmlns:a16="http://schemas.microsoft.com/office/drawing/2014/main" id="{20CE1154-2866-1043-8F61-BA5F0F193E5B}"/>
              </a:ext>
            </a:extLst>
          </p:cNvPr>
          <p:cNvSpPr>
            <a:spLocks noGrp="1"/>
          </p:cNvSpPr>
          <p:nvPr>
            <p:ph type="sldNum" sz="quarter" idx="12"/>
          </p:nvPr>
        </p:nvSpPr>
        <p:spPr/>
        <p:txBody>
          <a:bodyPr/>
          <a:lstStyle/>
          <a:p>
            <a:fld id="{C5184E39-17C3-1B46-A006-9F7568AAA460}" type="slidenum">
              <a:rPr lang="en-US" smtClean="0"/>
              <a:t>30</a:t>
            </a:fld>
            <a:endParaRPr lang="en-US"/>
          </a:p>
        </p:txBody>
      </p:sp>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D7875285-3FF2-6441-A403-19737D6FCB5F}"/>
                  </a:ext>
                </a:extLst>
              </p:cNvPr>
              <p:cNvSpPr txBox="1"/>
              <p:nvPr/>
            </p:nvSpPr>
            <p:spPr>
              <a:xfrm>
                <a:off x="492369" y="1262926"/>
                <a:ext cx="7632128" cy="4055149"/>
              </a:xfrm>
              <a:prstGeom prst="rect">
                <a:avLst/>
              </a:prstGeom>
              <a:noFill/>
            </p:spPr>
            <p:txBody>
              <a:bodyPr wrap="square" rtlCol="0">
                <a:spAutoFit/>
              </a:bodyPr>
              <a:lstStyle/>
              <a:p>
                <a:pPr marL="285750" indent="-285750">
                  <a:buFont typeface="Arial" panose="020B0604020202020204" pitchFamily="34" charset="0"/>
                  <a:buChar char="•"/>
                </a:pPr>
                <a:r>
                  <a:rPr lang="en-US" dirty="0"/>
                  <a:t>If all features have different means, but the same covariance matrix for </a:t>
                </a:r>
              </a:p>
              <a:p>
                <a:r>
                  <a:rPr lang="en-US" dirty="0"/>
                  <a:t>mathematical convenience, i.e. </a:t>
                </a:r>
                <a14:m>
                  <m:oMath xmlns:m="http://schemas.openxmlformats.org/officeDocument/2006/math">
                    <m:sSub>
                      <m:sSubPr>
                        <m:ctrlPr>
                          <a:rPr lang="en-US" b="1" i="1" dirty="0">
                            <a:latin typeface="Cambria Math" panose="02040503050406030204" pitchFamily="18" charset="0"/>
                          </a:rPr>
                        </m:ctrlPr>
                      </m:sSubPr>
                      <m:e>
                        <m:r>
                          <a:rPr lang="en-US" b="1" dirty="0">
                            <a:latin typeface="Cambria Math" panose="02040503050406030204" pitchFamily="18" charset="0"/>
                          </a:rPr>
                          <m:t>𝚺</m:t>
                        </m:r>
                      </m:e>
                      <m:sub>
                        <m:r>
                          <a:rPr lang="en-US" b="1" i="1" dirty="0" err="1">
                            <a:latin typeface="Cambria Math" panose="02040503050406030204" pitchFamily="18" charset="0"/>
                          </a:rPr>
                          <m:t>𝒊</m:t>
                        </m:r>
                      </m:sub>
                    </m:sSub>
                  </m:oMath>
                </a14:m>
                <a:r>
                  <a:rPr lang="en-US" dirty="0"/>
                  <a:t> =</a:t>
                </a:r>
                <a:r>
                  <a:rPr lang="en-US" b="1" dirty="0"/>
                  <a:t> </a:t>
                </a:r>
                <a14:m>
                  <m:oMath xmlns:m="http://schemas.openxmlformats.org/officeDocument/2006/math">
                    <m:sSup>
                      <m:sSupPr>
                        <m:ctrlPr>
                          <a:rPr lang="en-US" b="1" i="1" dirty="0">
                            <a:latin typeface="Cambria Math" panose="02040503050406030204" pitchFamily="18" charset="0"/>
                          </a:rPr>
                        </m:ctrlPr>
                      </m:sSupPr>
                      <m:e>
                        <m:r>
                          <a:rPr lang="en-US" b="1" i="1" dirty="0">
                            <a:latin typeface="Cambria Math" panose="02040503050406030204" pitchFamily="18" charset="0"/>
                          </a:rPr>
                          <m:t>𝝈</m:t>
                        </m:r>
                      </m:e>
                      <m:sup>
                        <m:r>
                          <a:rPr lang="en-US" i="1" dirty="0">
                            <a:latin typeface="Cambria Math" panose="02040503050406030204" pitchFamily="18" charset="0"/>
                          </a:rPr>
                          <m:t>2</m:t>
                        </m:r>
                      </m:sup>
                    </m:sSup>
                    <m:r>
                      <a:rPr lang="tr-TR" i="1" dirty="0">
                        <a:latin typeface="Cambria Math" panose="02040503050406030204" pitchFamily="18" charset="0"/>
                      </a:rPr>
                      <m:t>𝐼</m:t>
                    </m:r>
                  </m:oMath>
                </a14:m>
                <a:r>
                  <a:rPr lang="en-US" dirty="0"/>
                  <a:t>, the discriminant function is simplified to:</a:t>
                </a:r>
              </a:p>
              <a:p>
                <a:endParaRPr lang="en-US" dirty="0"/>
              </a:p>
              <a:p>
                <a:r>
                  <a:rPr lang="tr-TR" b="0" dirty="0"/>
                  <a:t>				</a:t>
                </a:r>
                <a14:m>
                  <m:oMath xmlns:m="http://schemas.openxmlformats.org/officeDocument/2006/math">
                    <m:sSub>
                      <m:sSubPr>
                        <m:ctrlPr>
                          <a:rPr lang="tr-TR" b="0" i="1" smtClean="0">
                            <a:latin typeface="Cambria Math" panose="02040503050406030204" pitchFamily="18" charset="0"/>
                          </a:rPr>
                        </m:ctrlPr>
                      </m:sSubPr>
                      <m:e>
                        <m:r>
                          <a:rPr lang="tr-TR" b="0" i="1" smtClean="0">
                            <a:latin typeface="Cambria Math" panose="02040503050406030204" pitchFamily="18" charset="0"/>
                          </a:rPr>
                          <m:t>𝑔</m:t>
                        </m:r>
                      </m:e>
                      <m:sub>
                        <m:r>
                          <a:rPr lang="tr-TR" b="0" i="1" smtClean="0">
                            <a:latin typeface="Cambria Math" panose="02040503050406030204" pitchFamily="18" charset="0"/>
                          </a:rPr>
                          <m:t>𝑖</m:t>
                        </m:r>
                      </m:sub>
                    </m:sSub>
                    <m:r>
                      <a:rPr lang="tr-TR" b="1" i="1" smtClean="0">
                        <a:latin typeface="Cambria Math" panose="02040503050406030204" pitchFamily="18" charset="0"/>
                      </a:rPr>
                      <m:t> </m:t>
                    </m:r>
                    <m:d>
                      <m:dPr>
                        <m:ctrlPr>
                          <a:rPr lang="tr-TR" b="1" i="1" smtClean="0">
                            <a:latin typeface="Cambria Math" panose="02040503050406030204" pitchFamily="18" charset="0"/>
                          </a:rPr>
                        </m:ctrlPr>
                      </m:dPr>
                      <m:e>
                        <m:r>
                          <a:rPr lang="tr-TR" b="1" i="1">
                            <a:latin typeface="Cambria Math" panose="02040503050406030204" pitchFamily="18" charset="0"/>
                          </a:rPr>
                          <m:t>𝒙</m:t>
                        </m:r>
                      </m:e>
                    </m:d>
                    <m:r>
                      <a:rPr lang="tr-TR" b="1" i="1" smtClean="0">
                        <a:latin typeface="Cambria Math" panose="02040503050406030204" pitchFamily="18" charset="0"/>
                      </a:rPr>
                      <m:t>= </m:t>
                    </m:r>
                    <m:f>
                      <m:fPr>
                        <m:ctrlPr>
                          <a:rPr lang="en-TR" i="1">
                            <a:latin typeface="Cambria Math" panose="02040503050406030204" pitchFamily="18" charset="0"/>
                          </a:rPr>
                        </m:ctrlPr>
                      </m:fPr>
                      <m:num>
                        <m:sSubSup>
                          <m:sSubSupPr>
                            <m:ctrlPr>
                              <a:rPr lang="en-TR" b="1" i="1">
                                <a:latin typeface="Cambria Math" panose="02040503050406030204" pitchFamily="18" charset="0"/>
                              </a:rPr>
                            </m:ctrlPr>
                          </m:sSubSupPr>
                          <m:e>
                            <m:r>
                              <a:rPr lang="en-US" b="1" i="1">
                                <a:latin typeface="Cambria Math" panose="02040503050406030204" pitchFamily="18" charset="0"/>
                              </a:rPr>
                              <m:t>𝝁</m:t>
                            </m:r>
                          </m:e>
                          <m:sub>
                            <m:r>
                              <a:rPr lang="en-US" b="1" i="1">
                                <a:latin typeface="Cambria Math" panose="02040503050406030204" pitchFamily="18" charset="0"/>
                              </a:rPr>
                              <m:t>𝒊</m:t>
                            </m:r>
                          </m:sub>
                          <m:sup>
                            <m:r>
                              <a:rPr lang="en-US" b="0" i="1">
                                <a:latin typeface="Cambria Math" panose="02040503050406030204" pitchFamily="18" charset="0"/>
                              </a:rPr>
                              <m:t>𝑇</m:t>
                            </m:r>
                          </m:sup>
                        </m:sSubSup>
                      </m:num>
                      <m:den>
                        <m:sSup>
                          <m:sSupPr>
                            <m:ctrlPr>
                              <a:rPr lang="en-TR" i="1">
                                <a:latin typeface="Cambria Math" panose="02040503050406030204" pitchFamily="18" charset="0"/>
                              </a:rPr>
                            </m:ctrlPr>
                          </m:sSupPr>
                          <m:e>
                            <m:r>
                              <m:rPr>
                                <m:sty m:val="p"/>
                              </m:rPr>
                              <a:rPr lang="en-US">
                                <a:latin typeface="Cambria Math" panose="02040503050406030204" pitchFamily="18" charset="0"/>
                              </a:rPr>
                              <m:t>σ</m:t>
                            </m:r>
                          </m:e>
                          <m:sup>
                            <m:r>
                              <a:rPr lang="en-US" i="1">
                                <a:latin typeface="Cambria Math" panose="02040503050406030204" pitchFamily="18" charset="0"/>
                              </a:rPr>
                              <m:t>2</m:t>
                            </m:r>
                          </m:sup>
                        </m:sSup>
                      </m:den>
                    </m:f>
                    <m:r>
                      <a:rPr lang="en-US" b="1" i="1">
                        <a:latin typeface="Cambria Math" panose="02040503050406030204" pitchFamily="18" charset="0"/>
                      </a:rPr>
                      <m:t>𝒙</m:t>
                    </m:r>
                    <m:r>
                      <a:rPr lang="en-US" i="1">
                        <a:latin typeface="Cambria Math" panose="02040503050406030204" pitchFamily="18" charset="0"/>
                      </a:rPr>
                      <m:t>+</m:t>
                    </m:r>
                    <m:d>
                      <m:dPr>
                        <m:ctrlPr>
                          <a:rPr lang="en-TR" i="1">
                            <a:latin typeface="Cambria Math" panose="02040503050406030204" pitchFamily="18" charset="0"/>
                          </a:rPr>
                        </m:ctrlPr>
                      </m:dPr>
                      <m:e>
                        <m:func>
                          <m:funcPr>
                            <m:ctrlPr>
                              <a:rPr lang="en-TR" i="1">
                                <a:latin typeface="Cambria Math" panose="02040503050406030204" pitchFamily="18" charset="0"/>
                              </a:rPr>
                            </m:ctrlPr>
                          </m:funcPr>
                          <m:fName>
                            <m:r>
                              <m:rPr>
                                <m:sty m:val="p"/>
                              </m:rPr>
                              <a:rPr lang="en-US">
                                <a:latin typeface="Cambria Math" panose="02040503050406030204" pitchFamily="18" charset="0"/>
                              </a:rPr>
                              <m:t>ln</m:t>
                            </m:r>
                          </m:fName>
                          <m:e>
                            <m:d>
                              <m:dPr>
                                <m:ctrlPr>
                                  <a:rPr lang="en-TR" i="1">
                                    <a:latin typeface="Cambria Math" panose="02040503050406030204" pitchFamily="18" charset="0"/>
                                  </a:rPr>
                                </m:ctrlPr>
                              </m:dPr>
                              <m:e>
                                <m:r>
                                  <a:rPr lang="en-US" i="1">
                                    <a:latin typeface="Cambria Math" panose="02040503050406030204" pitchFamily="18" charset="0"/>
                                  </a:rPr>
                                  <m:t>𝑃𝑟</m:t>
                                </m:r>
                                <m:d>
                                  <m:dPr>
                                    <m:ctrlPr>
                                      <a:rPr lang="en-TR" i="1">
                                        <a:latin typeface="Cambria Math" panose="02040503050406030204" pitchFamily="18" charset="0"/>
                                      </a:rPr>
                                    </m:ctrlPr>
                                  </m:dPr>
                                  <m:e>
                                    <m:sSub>
                                      <m:sSubPr>
                                        <m:ctrlPr>
                                          <a:rPr lang="en-TR"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𝑖</m:t>
                                        </m:r>
                                      </m:sub>
                                    </m:sSub>
                                  </m:e>
                                </m:d>
                              </m:e>
                            </m:d>
                          </m:e>
                        </m:func>
                        <m:r>
                          <a:rPr lang="en-US" i="1">
                            <a:latin typeface="Cambria Math" panose="02040503050406030204" pitchFamily="18" charset="0"/>
                          </a:rPr>
                          <m:t>−</m:t>
                        </m:r>
                        <m:f>
                          <m:fPr>
                            <m:ctrlPr>
                              <a:rPr lang="en-TR" i="1">
                                <a:latin typeface="Cambria Math" panose="02040503050406030204" pitchFamily="18" charset="0"/>
                              </a:rPr>
                            </m:ctrlPr>
                          </m:fPr>
                          <m:num>
                            <m:sSubSup>
                              <m:sSubSupPr>
                                <m:ctrlPr>
                                  <a:rPr lang="en-TR" i="1">
                                    <a:latin typeface="Cambria Math" panose="02040503050406030204" pitchFamily="18" charset="0"/>
                                  </a:rPr>
                                </m:ctrlPr>
                              </m:sSubSupPr>
                              <m:e>
                                <m:r>
                                  <a:rPr lang="en-US" b="1" i="1">
                                    <a:latin typeface="Cambria Math" panose="02040503050406030204" pitchFamily="18" charset="0"/>
                                  </a:rPr>
                                  <m:t>𝛍</m:t>
                                </m:r>
                              </m:e>
                              <m:sub>
                                <m:r>
                                  <a:rPr lang="en-US" i="1">
                                    <a:latin typeface="Cambria Math" panose="02040503050406030204" pitchFamily="18" charset="0"/>
                                  </a:rPr>
                                  <m:t>𝑖</m:t>
                                </m:r>
                              </m:sub>
                              <m:sup>
                                <m:r>
                                  <a:rPr lang="en-US" i="1">
                                    <a:latin typeface="Cambria Math" panose="02040503050406030204" pitchFamily="18" charset="0"/>
                                  </a:rPr>
                                  <m:t>𝑇</m:t>
                                </m:r>
                              </m:sup>
                            </m:sSubSup>
                            <m:sSub>
                              <m:sSubPr>
                                <m:ctrlPr>
                                  <a:rPr lang="en-TR" i="1">
                                    <a:latin typeface="Cambria Math" panose="02040503050406030204" pitchFamily="18" charset="0"/>
                                  </a:rPr>
                                </m:ctrlPr>
                              </m:sSubPr>
                              <m:e>
                                <m:r>
                                  <a:rPr lang="en-US" b="1" i="1">
                                    <a:latin typeface="Cambria Math" panose="02040503050406030204" pitchFamily="18" charset="0"/>
                                  </a:rPr>
                                  <m:t>𝛍</m:t>
                                </m:r>
                              </m:e>
                              <m:sub>
                                <m:r>
                                  <a:rPr lang="en-US" i="1">
                                    <a:latin typeface="Cambria Math" panose="02040503050406030204" pitchFamily="18" charset="0"/>
                                  </a:rPr>
                                  <m:t>𝑖</m:t>
                                </m:r>
                              </m:sub>
                            </m:sSub>
                          </m:num>
                          <m:den>
                            <m:r>
                              <a:rPr lang="en-US" i="1">
                                <a:latin typeface="Cambria Math" panose="02040503050406030204" pitchFamily="18" charset="0"/>
                              </a:rPr>
                              <m:t>2</m:t>
                            </m:r>
                            <m:sSup>
                              <m:sSupPr>
                                <m:ctrlPr>
                                  <a:rPr lang="en-TR" i="1">
                                    <a:latin typeface="Cambria Math" panose="02040503050406030204" pitchFamily="18" charset="0"/>
                                  </a:rPr>
                                </m:ctrlPr>
                              </m:sSupPr>
                              <m:e>
                                <m:r>
                                  <m:rPr>
                                    <m:sty m:val="p"/>
                                  </m:rPr>
                                  <a:rPr lang="en-US">
                                    <a:latin typeface="Cambria Math" panose="02040503050406030204" pitchFamily="18" charset="0"/>
                                  </a:rPr>
                                  <m:t>σ</m:t>
                                </m:r>
                              </m:e>
                              <m:sup>
                                <m:r>
                                  <a:rPr lang="en-US" i="1">
                                    <a:latin typeface="Cambria Math" panose="02040503050406030204" pitchFamily="18" charset="0"/>
                                  </a:rPr>
                                  <m:t>2</m:t>
                                </m:r>
                              </m:sup>
                            </m:sSup>
                          </m:den>
                        </m:f>
                      </m:e>
                    </m:d>
                  </m:oMath>
                </a14:m>
                <a:r>
                  <a:rPr lang="en-TR" dirty="0"/>
                  <a:t>.				(15)</a:t>
                </a:r>
              </a:p>
              <a:p>
                <a:endParaRPr lang="en-TR" dirty="0"/>
              </a:p>
              <a:p>
                <a:endParaRPr lang="en-TR" dirty="0"/>
              </a:p>
              <a:p>
                <a:endParaRPr lang="en-TR" dirty="0"/>
              </a:p>
              <a:p>
                <a:endParaRPr lang="en-US" dirty="0"/>
              </a:p>
              <a:p>
                <a:pPr marL="285750" indent="-285750">
                  <a:buFont typeface="Arial" panose="020B0604020202020204" pitchFamily="34" charset="0"/>
                  <a:buChar char="•"/>
                </a:pPr>
                <a:r>
                  <a:rPr lang="en-US" dirty="0"/>
                  <a:t>If covariance matrices are all arbitrary, but equal across classes, i.e. </a:t>
                </a:r>
                <a14:m>
                  <m:oMath xmlns:m="http://schemas.openxmlformats.org/officeDocument/2006/math">
                    <m:sSub>
                      <m:sSubPr>
                        <m:ctrlPr>
                          <a:rPr lang="en-US" b="1" i="1" dirty="0">
                            <a:latin typeface="Cambria Math" panose="02040503050406030204" pitchFamily="18" charset="0"/>
                          </a:rPr>
                        </m:ctrlPr>
                      </m:sSubPr>
                      <m:e>
                        <m:r>
                          <a:rPr lang="en-US" b="1" dirty="0">
                            <a:latin typeface="Cambria Math" panose="02040503050406030204" pitchFamily="18" charset="0"/>
                          </a:rPr>
                          <m:t>𝚺</m:t>
                        </m:r>
                      </m:e>
                      <m:sub>
                        <m:r>
                          <a:rPr lang="en-US" b="1" i="1" dirty="0" err="1">
                            <a:latin typeface="Cambria Math" panose="02040503050406030204" pitchFamily="18" charset="0"/>
                          </a:rPr>
                          <m:t>𝒊</m:t>
                        </m:r>
                      </m:sub>
                    </m:sSub>
                  </m:oMath>
                </a14:m>
                <a:r>
                  <a:rPr lang="en-US" dirty="0"/>
                  <a:t> =</a:t>
                </a:r>
                <a:r>
                  <a:rPr lang="en-US" b="1" dirty="0"/>
                  <a:t> </a:t>
                </a:r>
                <a14:m>
                  <m:oMath xmlns:m="http://schemas.openxmlformats.org/officeDocument/2006/math">
                    <m:r>
                      <a:rPr lang="en-US" b="1" dirty="0">
                        <a:latin typeface="Cambria Math" panose="02040503050406030204" pitchFamily="18" charset="0"/>
                      </a:rPr>
                      <m:t>𝚺</m:t>
                    </m:r>
                  </m:oMath>
                </a14:m>
                <a:r>
                  <a:rPr lang="en-TR" dirty="0"/>
                  <a:t>, </a:t>
                </a:r>
                <a:r>
                  <a:rPr lang="en-US" dirty="0"/>
                  <a:t>the discriminant function is simplified to:</a:t>
                </a:r>
              </a:p>
              <a:p>
                <a:pPr marL="285750" indent="-285750">
                  <a:buFont typeface="Arial" panose="020B0604020202020204" pitchFamily="34" charset="0"/>
                  <a:buChar char="•"/>
                </a:pPr>
                <a:endParaRPr lang="en-US" dirty="0"/>
              </a:p>
              <a:p>
                <a:r>
                  <a:rPr lang="tr-TR" dirty="0"/>
                  <a:t>				</a:t>
                </a:r>
                <a14:m>
                  <m:oMath xmlns:m="http://schemas.openxmlformats.org/officeDocument/2006/math">
                    <m:sSub>
                      <m:sSubPr>
                        <m:ctrlPr>
                          <a:rPr lang="tr-TR" i="1">
                            <a:latin typeface="Cambria Math" panose="02040503050406030204" pitchFamily="18" charset="0"/>
                          </a:rPr>
                        </m:ctrlPr>
                      </m:sSubPr>
                      <m:e>
                        <m:r>
                          <a:rPr lang="tr-TR" i="1">
                            <a:latin typeface="Cambria Math" panose="02040503050406030204" pitchFamily="18" charset="0"/>
                          </a:rPr>
                          <m:t>𝑔</m:t>
                        </m:r>
                      </m:e>
                      <m:sub>
                        <m:r>
                          <a:rPr lang="tr-TR" i="1">
                            <a:latin typeface="Cambria Math" panose="02040503050406030204" pitchFamily="18" charset="0"/>
                          </a:rPr>
                          <m:t>𝑖</m:t>
                        </m:r>
                      </m:sub>
                    </m:sSub>
                    <m:r>
                      <a:rPr lang="tr-TR" b="1" i="1">
                        <a:latin typeface="Cambria Math" panose="02040503050406030204" pitchFamily="18" charset="0"/>
                      </a:rPr>
                      <m:t> </m:t>
                    </m:r>
                    <m:d>
                      <m:dPr>
                        <m:ctrlPr>
                          <a:rPr lang="tr-TR" b="1" i="1">
                            <a:latin typeface="Cambria Math" panose="02040503050406030204" pitchFamily="18" charset="0"/>
                          </a:rPr>
                        </m:ctrlPr>
                      </m:dPr>
                      <m:e>
                        <m:r>
                          <a:rPr lang="tr-TR" b="1" i="1">
                            <a:latin typeface="Cambria Math" panose="02040503050406030204" pitchFamily="18" charset="0"/>
                          </a:rPr>
                          <m:t>𝒙</m:t>
                        </m:r>
                      </m:e>
                    </m:d>
                    <m:r>
                      <a:rPr lang="tr-TR" b="1" i="1">
                        <a:latin typeface="Cambria Math" panose="02040503050406030204" pitchFamily="18" charset="0"/>
                      </a:rPr>
                      <m:t>=</m:t>
                    </m:r>
                    <m:d>
                      <m:dPr>
                        <m:ctrlPr>
                          <a:rPr lang="en-TR" i="1" smtClean="0">
                            <a:latin typeface="Cambria Math" panose="02040503050406030204" pitchFamily="18" charset="0"/>
                          </a:rPr>
                        </m:ctrlPr>
                      </m:dPr>
                      <m:e>
                        <m:sSubSup>
                          <m:sSubSupPr>
                            <m:ctrlPr>
                              <a:rPr lang="en-TR" i="1">
                                <a:latin typeface="Cambria Math" panose="02040503050406030204" pitchFamily="18" charset="0"/>
                              </a:rPr>
                            </m:ctrlPr>
                          </m:sSubSupPr>
                          <m:e>
                            <m:r>
                              <a:rPr lang="en-US" b="1" i="1">
                                <a:latin typeface="Cambria Math" panose="02040503050406030204" pitchFamily="18" charset="0"/>
                              </a:rPr>
                              <m:t>𝛍</m:t>
                            </m:r>
                          </m:e>
                          <m:sub>
                            <m:r>
                              <a:rPr lang="en-US" i="1">
                                <a:latin typeface="Cambria Math" panose="02040503050406030204" pitchFamily="18" charset="0"/>
                              </a:rPr>
                              <m:t>𝑖</m:t>
                            </m:r>
                          </m:sub>
                          <m:sup>
                            <m:r>
                              <a:rPr lang="en-US" i="1">
                                <a:latin typeface="Cambria Math" panose="02040503050406030204" pitchFamily="18" charset="0"/>
                              </a:rPr>
                              <m:t>𝑇</m:t>
                            </m:r>
                          </m:sup>
                        </m:sSubSup>
                        <m:sSup>
                          <m:sSupPr>
                            <m:ctrlPr>
                              <a:rPr lang="en-TR" i="1">
                                <a:latin typeface="Cambria Math" panose="02040503050406030204" pitchFamily="18" charset="0"/>
                              </a:rPr>
                            </m:ctrlPr>
                          </m:sSupPr>
                          <m:e>
                            <m:r>
                              <a:rPr lang="en-US" b="1" i="1">
                                <a:latin typeface="Cambria Math" panose="02040503050406030204" pitchFamily="18" charset="0"/>
                              </a:rPr>
                              <m:t>𝚺</m:t>
                            </m:r>
                          </m:e>
                          <m:sup>
                            <m:r>
                              <a:rPr lang="en-US" i="1">
                                <a:latin typeface="Cambria Math" panose="02040503050406030204" pitchFamily="18" charset="0"/>
                              </a:rPr>
                              <m:t>−1</m:t>
                            </m:r>
                          </m:sup>
                        </m:sSup>
                      </m:e>
                    </m:d>
                    <m:r>
                      <a:rPr lang="en-US" b="1" i="1">
                        <a:latin typeface="Cambria Math" panose="02040503050406030204" pitchFamily="18" charset="0"/>
                      </a:rPr>
                      <m:t>𝒙</m:t>
                    </m:r>
                    <m:r>
                      <a:rPr lang="en-US" i="1">
                        <a:latin typeface="Cambria Math" panose="02040503050406030204" pitchFamily="18" charset="0"/>
                      </a:rPr>
                      <m:t>+</m:t>
                    </m:r>
                    <m:d>
                      <m:dPr>
                        <m:ctrlPr>
                          <a:rPr lang="en-TR" i="1">
                            <a:latin typeface="Cambria Math" panose="02040503050406030204" pitchFamily="18" charset="0"/>
                          </a:rPr>
                        </m:ctrlPr>
                      </m:dPr>
                      <m:e>
                        <m:func>
                          <m:funcPr>
                            <m:ctrlPr>
                              <a:rPr lang="en-TR" i="1">
                                <a:latin typeface="Cambria Math" panose="02040503050406030204" pitchFamily="18" charset="0"/>
                              </a:rPr>
                            </m:ctrlPr>
                          </m:funcPr>
                          <m:fName>
                            <m:r>
                              <a:rPr lang="en-US" b="0" i="1">
                                <a:latin typeface="Cambria Math" panose="02040503050406030204" pitchFamily="18" charset="0"/>
                              </a:rPr>
                              <m:t>𝑙𝑛</m:t>
                            </m:r>
                          </m:fName>
                          <m:e>
                            <m:d>
                              <m:dPr>
                                <m:ctrlPr>
                                  <a:rPr lang="en-TR" i="1">
                                    <a:latin typeface="Cambria Math" panose="02040503050406030204" pitchFamily="18" charset="0"/>
                                  </a:rPr>
                                </m:ctrlPr>
                              </m:dPr>
                              <m:e>
                                <m:r>
                                  <a:rPr lang="en-US" b="0" i="1">
                                    <a:latin typeface="Cambria Math" panose="02040503050406030204" pitchFamily="18" charset="0"/>
                                  </a:rPr>
                                  <m:t>𝑃𝑟</m:t>
                                </m:r>
                                <m:d>
                                  <m:dPr>
                                    <m:ctrlPr>
                                      <a:rPr lang="en-TR" i="1">
                                        <a:latin typeface="Cambria Math" panose="02040503050406030204" pitchFamily="18" charset="0"/>
                                      </a:rPr>
                                    </m:ctrlPr>
                                  </m:dPr>
                                  <m:e>
                                    <m:sSub>
                                      <m:sSubPr>
                                        <m:ctrlPr>
                                          <a:rPr lang="en-TR" i="1">
                                            <a:latin typeface="Cambria Math" panose="02040503050406030204" pitchFamily="18" charset="0"/>
                                          </a:rPr>
                                        </m:ctrlPr>
                                      </m:sSubPr>
                                      <m:e>
                                        <m:r>
                                          <a:rPr lang="en-US" b="0" i="1">
                                            <a:latin typeface="Cambria Math" panose="02040503050406030204" pitchFamily="18" charset="0"/>
                                          </a:rPr>
                                          <m:t>𝑐</m:t>
                                        </m:r>
                                      </m:e>
                                      <m:sub>
                                        <m:r>
                                          <a:rPr lang="en-US" b="0" i="1">
                                            <a:latin typeface="Cambria Math" panose="02040503050406030204" pitchFamily="18" charset="0"/>
                                          </a:rPr>
                                          <m:t>𝑖</m:t>
                                        </m:r>
                                      </m:sub>
                                    </m:sSub>
                                  </m:e>
                                </m:d>
                              </m:e>
                            </m:d>
                          </m:e>
                        </m:func>
                        <m:r>
                          <a:rPr lang="en-US" b="0" i="1">
                            <a:latin typeface="Cambria Math" panose="02040503050406030204" pitchFamily="18" charset="0"/>
                          </a:rPr>
                          <m:t>−</m:t>
                        </m:r>
                        <m:f>
                          <m:fPr>
                            <m:ctrlPr>
                              <a:rPr lang="en-TR" i="1">
                                <a:latin typeface="Cambria Math" panose="02040503050406030204" pitchFamily="18" charset="0"/>
                              </a:rPr>
                            </m:ctrlPr>
                          </m:fPr>
                          <m:num>
                            <m:r>
                              <a:rPr lang="en-US" b="0" i="1">
                                <a:latin typeface="Cambria Math" panose="02040503050406030204" pitchFamily="18" charset="0"/>
                              </a:rPr>
                              <m:t>1</m:t>
                            </m:r>
                          </m:num>
                          <m:den>
                            <m:r>
                              <a:rPr lang="en-US" b="0" i="1">
                                <a:latin typeface="Cambria Math" panose="02040503050406030204" pitchFamily="18" charset="0"/>
                              </a:rPr>
                              <m:t>2</m:t>
                            </m:r>
                          </m:den>
                        </m:f>
                        <m:sSubSup>
                          <m:sSubSupPr>
                            <m:ctrlPr>
                              <a:rPr lang="en-TR" i="1">
                                <a:latin typeface="Cambria Math" panose="02040503050406030204" pitchFamily="18" charset="0"/>
                              </a:rPr>
                            </m:ctrlPr>
                          </m:sSubSupPr>
                          <m:e>
                            <m:r>
                              <a:rPr lang="en-US" b="1" i="1">
                                <a:latin typeface="Cambria Math" panose="02040503050406030204" pitchFamily="18" charset="0"/>
                              </a:rPr>
                              <m:t>𝝁</m:t>
                            </m:r>
                          </m:e>
                          <m:sub>
                            <m:r>
                              <a:rPr lang="en-US" b="0" i="1">
                                <a:latin typeface="Cambria Math" panose="02040503050406030204" pitchFamily="18" charset="0"/>
                              </a:rPr>
                              <m:t>𝑖</m:t>
                            </m:r>
                          </m:sub>
                          <m:sup>
                            <m:r>
                              <a:rPr lang="en-US" b="0" i="1">
                                <a:latin typeface="Cambria Math" panose="02040503050406030204" pitchFamily="18" charset="0"/>
                              </a:rPr>
                              <m:t>𝑇</m:t>
                            </m:r>
                          </m:sup>
                        </m:sSubSup>
                        <m:sSup>
                          <m:sSupPr>
                            <m:ctrlPr>
                              <a:rPr lang="en-TR" i="1">
                                <a:latin typeface="Cambria Math" panose="02040503050406030204" pitchFamily="18" charset="0"/>
                              </a:rPr>
                            </m:ctrlPr>
                          </m:sSupPr>
                          <m:e>
                            <m:r>
                              <a:rPr lang="en-US" b="1" i="1">
                                <a:latin typeface="Cambria Math" panose="02040503050406030204" pitchFamily="18" charset="0"/>
                              </a:rPr>
                              <m:t>𝜮</m:t>
                            </m:r>
                          </m:e>
                          <m:sup>
                            <m:r>
                              <a:rPr lang="en-US" b="0" i="1">
                                <a:latin typeface="Cambria Math" panose="02040503050406030204" pitchFamily="18" charset="0"/>
                              </a:rPr>
                              <m:t>−1</m:t>
                            </m:r>
                          </m:sup>
                        </m:sSup>
                        <m:sSub>
                          <m:sSubPr>
                            <m:ctrlPr>
                              <a:rPr lang="en-TR" i="1">
                                <a:latin typeface="Cambria Math" panose="02040503050406030204" pitchFamily="18" charset="0"/>
                              </a:rPr>
                            </m:ctrlPr>
                          </m:sSubPr>
                          <m:e>
                            <m:r>
                              <a:rPr lang="en-US" b="1" i="1">
                                <a:latin typeface="Cambria Math" panose="02040503050406030204" pitchFamily="18" charset="0"/>
                              </a:rPr>
                              <m:t>𝝁</m:t>
                            </m:r>
                          </m:e>
                          <m:sub>
                            <m:r>
                              <a:rPr lang="en-US" b="0" i="1">
                                <a:latin typeface="Cambria Math" panose="02040503050406030204" pitchFamily="18" charset="0"/>
                              </a:rPr>
                              <m:t>𝑖</m:t>
                            </m:r>
                          </m:sub>
                        </m:sSub>
                      </m:e>
                    </m:d>
                  </m:oMath>
                </a14:m>
                <a:r>
                  <a:rPr lang="en-TR" dirty="0"/>
                  <a:t>.	(16)</a:t>
                </a:r>
              </a:p>
            </p:txBody>
          </p:sp>
        </mc:Choice>
        <mc:Fallback>
          <p:sp>
            <p:nvSpPr>
              <p:cNvPr id="2" name="TextBox 1">
                <a:extLst>
                  <a:ext uri="{FF2B5EF4-FFF2-40B4-BE49-F238E27FC236}">
                    <a16:creationId xmlns:a16="http://schemas.microsoft.com/office/drawing/2014/main" id="{D7875285-3FF2-6441-A403-19737D6FCB5F}"/>
                  </a:ext>
                </a:extLst>
              </p:cNvPr>
              <p:cNvSpPr txBox="1">
                <a:spLocks noRot="1" noChangeAspect="1" noMove="1" noResize="1" noEditPoints="1" noAdjustHandles="1" noChangeArrowheads="1" noChangeShapeType="1" noTextEdit="1"/>
              </p:cNvSpPr>
              <p:nvPr/>
            </p:nvSpPr>
            <p:spPr>
              <a:xfrm>
                <a:off x="492369" y="1262926"/>
                <a:ext cx="7632128" cy="4055149"/>
              </a:xfrm>
              <a:prstGeom prst="rect">
                <a:avLst/>
              </a:prstGeom>
              <a:blipFill>
                <a:blip r:embed="rId2"/>
                <a:stretch>
                  <a:fillRect l="-664" t="-625"/>
                </a:stretch>
              </a:blipFill>
            </p:spPr>
            <p:txBody>
              <a:bodyPr/>
              <a:lstStyle/>
              <a:p>
                <a:r>
                  <a:rPr lang="en-US">
                    <a:noFill/>
                  </a:rPr>
                  <a:t> </a:t>
                </a:r>
              </a:p>
            </p:txBody>
          </p:sp>
        </mc:Fallback>
      </mc:AlternateContent>
      <p:pic>
        <p:nvPicPr>
          <p:cNvPr id="1025" name="Picture 1" descr="page84image59411504">
            <a:extLst>
              <a:ext uri="{FF2B5EF4-FFF2-40B4-BE49-F238E27FC236}">
                <a16:creationId xmlns:a16="http://schemas.microsoft.com/office/drawing/2014/main" id="{6488879E-8238-574F-8F52-C100DF431C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24497" y="921204"/>
            <a:ext cx="4007597" cy="58864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056078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BBD76E0-9EE2-2140-B039-FE63E856B247}"/>
              </a:ext>
            </a:extLst>
          </p:cNvPr>
          <p:cNvSpPr txBox="1"/>
          <p:nvPr/>
        </p:nvSpPr>
        <p:spPr>
          <a:xfrm>
            <a:off x="492369" y="391886"/>
            <a:ext cx="2000869" cy="523220"/>
          </a:xfrm>
          <a:prstGeom prst="rect">
            <a:avLst/>
          </a:prstGeom>
          <a:noFill/>
        </p:spPr>
        <p:txBody>
          <a:bodyPr wrap="none" rtlCol="0">
            <a:spAutoFit/>
          </a:bodyPr>
          <a:lstStyle/>
          <a:p>
            <a:r>
              <a:rPr lang="en-US" sz="2800" dirty="0"/>
              <a:t>Experiments</a:t>
            </a:r>
          </a:p>
        </p:txBody>
      </p:sp>
      <p:sp>
        <p:nvSpPr>
          <p:cNvPr id="7" name="Slide Number Placeholder 6">
            <a:extLst>
              <a:ext uri="{FF2B5EF4-FFF2-40B4-BE49-F238E27FC236}">
                <a16:creationId xmlns:a16="http://schemas.microsoft.com/office/drawing/2014/main" id="{327156D3-E4E2-754F-8513-F2C572987FB2}"/>
              </a:ext>
            </a:extLst>
          </p:cNvPr>
          <p:cNvSpPr>
            <a:spLocks noGrp="1"/>
          </p:cNvSpPr>
          <p:nvPr>
            <p:ph type="sldNum" sz="quarter" idx="12"/>
          </p:nvPr>
        </p:nvSpPr>
        <p:spPr/>
        <p:txBody>
          <a:bodyPr/>
          <a:lstStyle/>
          <a:p>
            <a:fld id="{C5184E39-17C3-1B46-A006-9F7568AAA460}" type="slidenum">
              <a:rPr lang="en-US" smtClean="0"/>
              <a:t>31</a:t>
            </a:fld>
            <a:endParaRPr lang="en-US"/>
          </a:p>
        </p:txBody>
      </p:sp>
    </p:spTree>
    <p:extLst>
      <p:ext uri="{BB962C8B-B14F-4D97-AF65-F5344CB8AC3E}">
        <p14:creationId xmlns:p14="http://schemas.microsoft.com/office/powerpoint/2010/main" val="33143747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1467BED-3DD0-3242-9BC7-2A1BDE2B193B}"/>
              </a:ext>
            </a:extLst>
          </p:cNvPr>
          <p:cNvSpPr txBox="1"/>
          <p:nvPr/>
        </p:nvSpPr>
        <p:spPr>
          <a:xfrm>
            <a:off x="492369" y="391886"/>
            <a:ext cx="7010637" cy="523220"/>
          </a:xfrm>
          <a:prstGeom prst="rect">
            <a:avLst/>
          </a:prstGeom>
          <a:noFill/>
        </p:spPr>
        <p:txBody>
          <a:bodyPr wrap="none" rtlCol="0">
            <a:spAutoFit/>
          </a:bodyPr>
          <a:lstStyle/>
          <a:p>
            <a:r>
              <a:rPr lang="en-US" sz="2800" dirty="0"/>
              <a:t>Experiments &gt; Dataset and Data Augmentation</a:t>
            </a:r>
          </a:p>
        </p:txBody>
      </p:sp>
      <p:sp>
        <p:nvSpPr>
          <p:cNvPr id="7" name="Slide Number Placeholder 6">
            <a:extLst>
              <a:ext uri="{FF2B5EF4-FFF2-40B4-BE49-F238E27FC236}">
                <a16:creationId xmlns:a16="http://schemas.microsoft.com/office/drawing/2014/main" id="{13391523-F27B-A948-BB2E-FE89067079DF}"/>
              </a:ext>
            </a:extLst>
          </p:cNvPr>
          <p:cNvSpPr>
            <a:spLocks noGrp="1"/>
          </p:cNvSpPr>
          <p:nvPr>
            <p:ph type="sldNum" sz="quarter" idx="12"/>
          </p:nvPr>
        </p:nvSpPr>
        <p:spPr/>
        <p:txBody>
          <a:bodyPr/>
          <a:lstStyle/>
          <a:p>
            <a:fld id="{C5184E39-17C3-1B46-A006-9F7568AAA460}" type="slidenum">
              <a:rPr lang="en-US" smtClean="0"/>
              <a:t>32</a:t>
            </a:fld>
            <a:endParaRPr lang="en-US"/>
          </a:p>
        </p:txBody>
      </p:sp>
    </p:spTree>
    <p:extLst>
      <p:ext uri="{BB962C8B-B14F-4D97-AF65-F5344CB8AC3E}">
        <p14:creationId xmlns:p14="http://schemas.microsoft.com/office/powerpoint/2010/main" val="164164997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2BD651D-46C7-2647-8D6C-393FAA69B7BF}"/>
              </a:ext>
            </a:extLst>
          </p:cNvPr>
          <p:cNvSpPr txBox="1"/>
          <p:nvPr/>
        </p:nvSpPr>
        <p:spPr>
          <a:xfrm>
            <a:off x="492369" y="391886"/>
            <a:ext cx="7592143" cy="523220"/>
          </a:xfrm>
          <a:prstGeom prst="rect">
            <a:avLst/>
          </a:prstGeom>
          <a:noFill/>
        </p:spPr>
        <p:txBody>
          <a:bodyPr wrap="none" rtlCol="0">
            <a:spAutoFit/>
          </a:bodyPr>
          <a:lstStyle/>
          <a:p>
            <a:r>
              <a:rPr lang="en-US" sz="2800" dirty="0"/>
              <a:t>Experiments &gt; Training and Testing on CNN Models</a:t>
            </a:r>
          </a:p>
        </p:txBody>
      </p:sp>
      <p:sp>
        <p:nvSpPr>
          <p:cNvPr id="7" name="Slide Number Placeholder 6">
            <a:extLst>
              <a:ext uri="{FF2B5EF4-FFF2-40B4-BE49-F238E27FC236}">
                <a16:creationId xmlns:a16="http://schemas.microsoft.com/office/drawing/2014/main" id="{74FCA757-06D0-6841-8600-281ADFA62AF1}"/>
              </a:ext>
            </a:extLst>
          </p:cNvPr>
          <p:cNvSpPr>
            <a:spLocks noGrp="1"/>
          </p:cNvSpPr>
          <p:nvPr>
            <p:ph type="sldNum" sz="quarter" idx="12"/>
          </p:nvPr>
        </p:nvSpPr>
        <p:spPr/>
        <p:txBody>
          <a:bodyPr/>
          <a:lstStyle/>
          <a:p>
            <a:fld id="{C5184E39-17C3-1B46-A006-9F7568AAA460}" type="slidenum">
              <a:rPr lang="en-US" smtClean="0"/>
              <a:t>33</a:t>
            </a:fld>
            <a:endParaRPr lang="en-US"/>
          </a:p>
        </p:txBody>
      </p:sp>
    </p:spTree>
    <p:extLst>
      <p:ext uri="{BB962C8B-B14F-4D97-AF65-F5344CB8AC3E}">
        <p14:creationId xmlns:p14="http://schemas.microsoft.com/office/powerpoint/2010/main" val="346024542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51711D2-09B7-884D-8383-C31850557F67}"/>
              </a:ext>
            </a:extLst>
          </p:cNvPr>
          <p:cNvSpPr txBox="1"/>
          <p:nvPr/>
        </p:nvSpPr>
        <p:spPr>
          <a:xfrm>
            <a:off x="492369" y="391886"/>
            <a:ext cx="10428111" cy="523220"/>
          </a:xfrm>
          <a:prstGeom prst="rect">
            <a:avLst/>
          </a:prstGeom>
          <a:noFill/>
        </p:spPr>
        <p:txBody>
          <a:bodyPr wrap="none" rtlCol="0">
            <a:spAutoFit/>
          </a:bodyPr>
          <a:lstStyle/>
          <a:p>
            <a:r>
              <a:rPr lang="en-US" sz="2800" dirty="0"/>
              <a:t>Experiments &gt; Deep Feature Extraction and Forming the Feature Maps</a:t>
            </a:r>
          </a:p>
        </p:txBody>
      </p:sp>
      <p:sp>
        <p:nvSpPr>
          <p:cNvPr id="7" name="Slide Number Placeholder 6">
            <a:extLst>
              <a:ext uri="{FF2B5EF4-FFF2-40B4-BE49-F238E27FC236}">
                <a16:creationId xmlns:a16="http://schemas.microsoft.com/office/drawing/2014/main" id="{4E576ABE-107D-F249-9774-B620A3E59E94}"/>
              </a:ext>
            </a:extLst>
          </p:cNvPr>
          <p:cNvSpPr>
            <a:spLocks noGrp="1"/>
          </p:cNvSpPr>
          <p:nvPr>
            <p:ph type="sldNum" sz="quarter" idx="12"/>
          </p:nvPr>
        </p:nvSpPr>
        <p:spPr/>
        <p:txBody>
          <a:bodyPr/>
          <a:lstStyle/>
          <a:p>
            <a:fld id="{C5184E39-17C3-1B46-A006-9F7568AAA460}" type="slidenum">
              <a:rPr lang="en-US" smtClean="0"/>
              <a:t>34</a:t>
            </a:fld>
            <a:endParaRPr lang="en-US"/>
          </a:p>
        </p:txBody>
      </p:sp>
    </p:spTree>
    <p:extLst>
      <p:ext uri="{BB962C8B-B14F-4D97-AF65-F5344CB8AC3E}">
        <p14:creationId xmlns:p14="http://schemas.microsoft.com/office/powerpoint/2010/main" val="427278883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3CD3B9D-C80F-264D-8CD6-19ED1116A184}"/>
              </a:ext>
            </a:extLst>
          </p:cNvPr>
          <p:cNvSpPr txBox="1"/>
          <p:nvPr/>
        </p:nvSpPr>
        <p:spPr>
          <a:xfrm>
            <a:off x="492369" y="391886"/>
            <a:ext cx="5242141" cy="523220"/>
          </a:xfrm>
          <a:prstGeom prst="rect">
            <a:avLst/>
          </a:prstGeom>
          <a:noFill/>
        </p:spPr>
        <p:txBody>
          <a:bodyPr wrap="none" rtlCol="0">
            <a:spAutoFit/>
          </a:bodyPr>
          <a:lstStyle/>
          <a:p>
            <a:r>
              <a:rPr lang="en-US" sz="2800" dirty="0"/>
              <a:t>Experiments &gt; Data Pre-Processing</a:t>
            </a:r>
          </a:p>
        </p:txBody>
      </p:sp>
      <p:sp>
        <p:nvSpPr>
          <p:cNvPr id="7" name="Slide Number Placeholder 6">
            <a:extLst>
              <a:ext uri="{FF2B5EF4-FFF2-40B4-BE49-F238E27FC236}">
                <a16:creationId xmlns:a16="http://schemas.microsoft.com/office/drawing/2014/main" id="{E52660D5-BE69-9843-A92C-C9386CF0A81A}"/>
              </a:ext>
            </a:extLst>
          </p:cNvPr>
          <p:cNvSpPr>
            <a:spLocks noGrp="1"/>
          </p:cNvSpPr>
          <p:nvPr>
            <p:ph type="sldNum" sz="quarter" idx="12"/>
          </p:nvPr>
        </p:nvSpPr>
        <p:spPr/>
        <p:txBody>
          <a:bodyPr/>
          <a:lstStyle/>
          <a:p>
            <a:fld id="{C5184E39-17C3-1B46-A006-9F7568AAA460}" type="slidenum">
              <a:rPr lang="en-US" smtClean="0"/>
              <a:t>35</a:t>
            </a:fld>
            <a:endParaRPr lang="en-US"/>
          </a:p>
        </p:txBody>
      </p:sp>
    </p:spTree>
    <p:extLst>
      <p:ext uri="{BB962C8B-B14F-4D97-AF65-F5344CB8AC3E}">
        <p14:creationId xmlns:p14="http://schemas.microsoft.com/office/powerpoint/2010/main" val="157959393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3CD3B9D-C80F-264D-8CD6-19ED1116A184}"/>
              </a:ext>
            </a:extLst>
          </p:cNvPr>
          <p:cNvSpPr txBox="1"/>
          <p:nvPr/>
        </p:nvSpPr>
        <p:spPr>
          <a:xfrm>
            <a:off x="492369" y="391886"/>
            <a:ext cx="5895332" cy="523220"/>
          </a:xfrm>
          <a:prstGeom prst="rect">
            <a:avLst/>
          </a:prstGeom>
          <a:noFill/>
        </p:spPr>
        <p:txBody>
          <a:bodyPr wrap="none" rtlCol="0">
            <a:spAutoFit/>
          </a:bodyPr>
          <a:lstStyle/>
          <a:p>
            <a:r>
              <a:rPr lang="en-US" sz="2800" dirty="0"/>
              <a:t>Experiments &gt; Hyper-Parameter Tuning</a:t>
            </a:r>
          </a:p>
        </p:txBody>
      </p:sp>
      <p:sp>
        <p:nvSpPr>
          <p:cNvPr id="7" name="Slide Number Placeholder 6">
            <a:extLst>
              <a:ext uri="{FF2B5EF4-FFF2-40B4-BE49-F238E27FC236}">
                <a16:creationId xmlns:a16="http://schemas.microsoft.com/office/drawing/2014/main" id="{5DF120A2-70D8-1749-B662-C5D43286C582}"/>
              </a:ext>
            </a:extLst>
          </p:cNvPr>
          <p:cNvSpPr>
            <a:spLocks noGrp="1"/>
          </p:cNvSpPr>
          <p:nvPr>
            <p:ph type="sldNum" sz="quarter" idx="12"/>
          </p:nvPr>
        </p:nvSpPr>
        <p:spPr/>
        <p:txBody>
          <a:bodyPr/>
          <a:lstStyle/>
          <a:p>
            <a:fld id="{C5184E39-17C3-1B46-A006-9F7568AAA460}" type="slidenum">
              <a:rPr lang="en-US" smtClean="0"/>
              <a:t>36</a:t>
            </a:fld>
            <a:endParaRPr lang="en-US"/>
          </a:p>
        </p:txBody>
      </p:sp>
    </p:spTree>
    <p:extLst>
      <p:ext uri="{BB962C8B-B14F-4D97-AF65-F5344CB8AC3E}">
        <p14:creationId xmlns:p14="http://schemas.microsoft.com/office/powerpoint/2010/main" val="35409699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3CD3B9D-C80F-264D-8CD6-19ED1116A184}"/>
              </a:ext>
            </a:extLst>
          </p:cNvPr>
          <p:cNvSpPr txBox="1"/>
          <p:nvPr/>
        </p:nvSpPr>
        <p:spPr>
          <a:xfrm>
            <a:off x="492369" y="391886"/>
            <a:ext cx="7391767" cy="523220"/>
          </a:xfrm>
          <a:prstGeom prst="rect">
            <a:avLst/>
          </a:prstGeom>
          <a:noFill/>
        </p:spPr>
        <p:txBody>
          <a:bodyPr wrap="none" rtlCol="0">
            <a:spAutoFit/>
          </a:bodyPr>
          <a:lstStyle/>
          <a:p>
            <a:r>
              <a:rPr lang="en-US" sz="2800" dirty="0"/>
              <a:t>Experiments &gt; Training and Testing on ML Models</a:t>
            </a:r>
          </a:p>
        </p:txBody>
      </p:sp>
      <p:sp>
        <p:nvSpPr>
          <p:cNvPr id="7" name="Slide Number Placeholder 6">
            <a:extLst>
              <a:ext uri="{FF2B5EF4-FFF2-40B4-BE49-F238E27FC236}">
                <a16:creationId xmlns:a16="http://schemas.microsoft.com/office/drawing/2014/main" id="{4C9CD5C4-5942-C24B-8512-25A67F5BF3B6}"/>
              </a:ext>
            </a:extLst>
          </p:cNvPr>
          <p:cNvSpPr>
            <a:spLocks noGrp="1"/>
          </p:cNvSpPr>
          <p:nvPr>
            <p:ph type="sldNum" sz="quarter" idx="12"/>
          </p:nvPr>
        </p:nvSpPr>
        <p:spPr/>
        <p:txBody>
          <a:bodyPr/>
          <a:lstStyle/>
          <a:p>
            <a:fld id="{C5184E39-17C3-1B46-A006-9F7568AAA460}" type="slidenum">
              <a:rPr lang="en-US" smtClean="0"/>
              <a:t>37</a:t>
            </a:fld>
            <a:endParaRPr lang="en-US"/>
          </a:p>
        </p:txBody>
      </p:sp>
    </p:spTree>
    <p:extLst>
      <p:ext uri="{BB962C8B-B14F-4D97-AF65-F5344CB8AC3E}">
        <p14:creationId xmlns:p14="http://schemas.microsoft.com/office/powerpoint/2010/main" val="42300006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3CD3B9D-C80F-264D-8CD6-19ED1116A184}"/>
              </a:ext>
            </a:extLst>
          </p:cNvPr>
          <p:cNvSpPr txBox="1"/>
          <p:nvPr/>
        </p:nvSpPr>
        <p:spPr>
          <a:xfrm>
            <a:off x="492369" y="391886"/>
            <a:ext cx="1225015" cy="523220"/>
          </a:xfrm>
          <a:prstGeom prst="rect">
            <a:avLst/>
          </a:prstGeom>
          <a:noFill/>
        </p:spPr>
        <p:txBody>
          <a:bodyPr wrap="none" rtlCol="0">
            <a:spAutoFit/>
          </a:bodyPr>
          <a:lstStyle/>
          <a:p>
            <a:r>
              <a:rPr lang="en-US" sz="2800" dirty="0"/>
              <a:t>Results</a:t>
            </a:r>
          </a:p>
        </p:txBody>
      </p:sp>
      <p:sp>
        <p:nvSpPr>
          <p:cNvPr id="7" name="Slide Number Placeholder 6">
            <a:extLst>
              <a:ext uri="{FF2B5EF4-FFF2-40B4-BE49-F238E27FC236}">
                <a16:creationId xmlns:a16="http://schemas.microsoft.com/office/drawing/2014/main" id="{C8E06D54-D2A2-4149-91BC-6B71161ACC63}"/>
              </a:ext>
            </a:extLst>
          </p:cNvPr>
          <p:cNvSpPr>
            <a:spLocks noGrp="1"/>
          </p:cNvSpPr>
          <p:nvPr>
            <p:ph type="sldNum" sz="quarter" idx="12"/>
          </p:nvPr>
        </p:nvSpPr>
        <p:spPr/>
        <p:txBody>
          <a:bodyPr/>
          <a:lstStyle/>
          <a:p>
            <a:fld id="{C5184E39-17C3-1B46-A006-9F7568AAA460}" type="slidenum">
              <a:rPr lang="en-US" smtClean="0"/>
              <a:t>38</a:t>
            </a:fld>
            <a:endParaRPr lang="en-US"/>
          </a:p>
        </p:txBody>
      </p:sp>
    </p:spTree>
    <p:extLst>
      <p:ext uri="{BB962C8B-B14F-4D97-AF65-F5344CB8AC3E}">
        <p14:creationId xmlns:p14="http://schemas.microsoft.com/office/powerpoint/2010/main" val="12215477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8445354-909C-2B46-8C26-0EF93653629E}"/>
              </a:ext>
            </a:extLst>
          </p:cNvPr>
          <p:cNvSpPr txBox="1"/>
          <p:nvPr/>
        </p:nvSpPr>
        <p:spPr>
          <a:xfrm>
            <a:off x="492369" y="391886"/>
            <a:ext cx="2044470" cy="523220"/>
          </a:xfrm>
          <a:prstGeom prst="rect">
            <a:avLst/>
          </a:prstGeom>
          <a:noFill/>
        </p:spPr>
        <p:txBody>
          <a:bodyPr wrap="none" rtlCol="0">
            <a:spAutoFit/>
          </a:bodyPr>
          <a:lstStyle/>
          <a:p>
            <a:r>
              <a:rPr lang="en-US" sz="2800" b="1" dirty="0"/>
              <a:t>Introduction</a:t>
            </a:r>
          </a:p>
        </p:txBody>
      </p:sp>
      <p:sp>
        <p:nvSpPr>
          <p:cNvPr id="7" name="Slide Number Placeholder 6">
            <a:extLst>
              <a:ext uri="{FF2B5EF4-FFF2-40B4-BE49-F238E27FC236}">
                <a16:creationId xmlns:a16="http://schemas.microsoft.com/office/drawing/2014/main" id="{D30CA929-3A6E-164D-8710-5C199F6CBAF5}"/>
              </a:ext>
            </a:extLst>
          </p:cNvPr>
          <p:cNvSpPr>
            <a:spLocks noGrp="1"/>
          </p:cNvSpPr>
          <p:nvPr>
            <p:ph type="sldNum" sz="quarter" idx="12"/>
          </p:nvPr>
        </p:nvSpPr>
        <p:spPr/>
        <p:txBody>
          <a:bodyPr/>
          <a:lstStyle/>
          <a:p>
            <a:fld id="{C5184E39-17C3-1B46-A006-9F7568AAA460}" type="slidenum">
              <a:rPr lang="en-US" smtClean="0"/>
              <a:t>3</a:t>
            </a:fld>
            <a:endParaRPr lang="en-US"/>
          </a:p>
        </p:txBody>
      </p:sp>
      <p:pic>
        <p:nvPicPr>
          <p:cNvPr id="2" name="Picture 1">
            <a:extLst>
              <a:ext uri="{FF2B5EF4-FFF2-40B4-BE49-F238E27FC236}">
                <a16:creationId xmlns:a16="http://schemas.microsoft.com/office/drawing/2014/main" id="{CEED2077-5FD3-7249-BDAB-6B27DE19E3FF}"/>
              </a:ext>
            </a:extLst>
          </p:cNvPr>
          <p:cNvPicPr>
            <a:picLocks noChangeAspect="1"/>
          </p:cNvPicPr>
          <p:nvPr/>
        </p:nvPicPr>
        <p:blipFill>
          <a:blip r:embed="rId2"/>
          <a:stretch>
            <a:fillRect/>
          </a:stretch>
        </p:blipFill>
        <p:spPr>
          <a:xfrm>
            <a:off x="6515099" y="915106"/>
            <a:ext cx="5403032" cy="3025698"/>
          </a:xfrm>
          <a:prstGeom prst="rect">
            <a:avLst/>
          </a:prstGeom>
        </p:spPr>
      </p:pic>
      <p:sp>
        <p:nvSpPr>
          <p:cNvPr id="4" name="TextBox 3">
            <a:extLst>
              <a:ext uri="{FF2B5EF4-FFF2-40B4-BE49-F238E27FC236}">
                <a16:creationId xmlns:a16="http://schemas.microsoft.com/office/drawing/2014/main" id="{6EA6C5E8-CACD-CF48-BB26-4FEDBD0AAF18}"/>
              </a:ext>
            </a:extLst>
          </p:cNvPr>
          <p:cNvSpPr txBox="1"/>
          <p:nvPr/>
        </p:nvSpPr>
        <p:spPr>
          <a:xfrm>
            <a:off x="492369" y="1196473"/>
            <a:ext cx="11700767" cy="5355312"/>
          </a:xfrm>
          <a:prstGeom prst="rect">
            <a:avLst/>
          </a:prstGeom>
          <a:noFill/>
        </p:spPr>
        <p:txBody>
          <a:bodyPr wrap="none" rtlCol="0">
            <a:spAutoFit/>
          </a:bodyPr>
          <a:lstStyle/>
          <a:p>
            <a:pPr marL="285750" indent="-285750">
              <a:buFont typeface="Arial" panose="020B0604020202020204" pitchFamily="34" charset="0"/>
              <a:buChar char="•"/>
            </a:pPr>
            <a:r>
              <a:rPr lang="en-US" dirty="0"/>
              <a:t>Coronaviruses are a family of RNA related viruses causing </a:t>
            </a:r>
          </a:p>
          <a:p>
            <a:r>
              <a:rPr lang="en-US" dirty="0"/>
              <a:t>respiratory diseases in animals and humans.</a:t>
            </a:r>
          </a:p>
          <a:p>
            <a:endParaRPr lang="en-US" dirty="0"/>
          </a:p>
          <a:p>
            <a:pPr marL="285750" indent="-285750">
              <a:buFont typeface="Arial" panose="020B0604020202020204" pitchFamily="34" charset="0"/>
              <a:buChar char="•"/>
            </a:pPr>
            <a:r>
              <a:rPr lang="en-US" dirty="0"/>
              <a:t>In December 2019 a novel coronavirus was identified in Wuhan city </a:t>
            </a:r>
          </a:p>
          <a:p>
            <a:r>
              <a:rPr lang="en-US" dirty="0"/>
              <a:t>of China and spread across the country in a short time.</a:t>
            </a:r>
          </a:p>
          <a:p>
            <a:endParaRPr lang="en-US" dirty="0"/>
          </a:p>
          <a:p>
            <a:pPr marL="285750" indent="-285750">
              <a:buFont typeface="Arial" panose="020B0604020202020204" pitchFamily="34" charset="0"/>
              <a:buChar char="•"/>
            </a:pPr>
            <a:r>
              <a:rPr lang="en-US" dirty="0"/>
              <a:t>On 11 March, 2020,  WHO declared a global pandemic </a:t>
            </a:r>
          </a:p>
          <a:p>
            <a:r>
              <a:rPr lang="en-US" dirty="0"/>
              <a:t>due to the worldwide spread of the COVID-19.</a:t>
            </a:r>
          </a:p>
          <a:p>
            <a:endParaRPr lang="en-US" dirty="0"/>
          </a:p>
          <a:p>
            <a:pPr marL="285750" indent="-285750">
              <a:buFont typeface="Arial" panose="020B0604020202020204" pitchFamily="34" charset="0"/>
              <a:buChar char="•"/>
            </a:pPr>
            <a:r>
              <a:rPr lang="en-US" dirty="0"/>
              <a:t>As of June 15, 2021, COVID-19 has caused more than 176 million people </a:t>
            </a:r>
          </a:p>
          <a:p>
            <a:r>
              <a:rPr lang="en-US" dirty="0"/>
              <a:t>to be infected and more than 3.8 million deaths worldwide, and continues to spread globally.</a:t>
            </a:r>
          </a:p>
          <a:p>
            <a:endParaRPr lang="en-US" dirty="0"/>
          </a:p>
          <a:p>
            <a:pPr marL="285750" indent="-285750">
              <a:buFont typeface="Arial" panose="020B0604020202020204" pitchFamily="34" charset="0"/>
              <a:buChar char="•"/>
            </a:pPr>
            <a:r>
              <a:rPr lang="en-US" dirty="0"/>
              <a:t>Detecting and distinguishing COVID-19, pneumonia and similar diseases from chest X-rays may be a difficult task </a:t>
            </a:r>
          </a:p>
          <a:p>
            <a:r>
              <a:rPr lang="en-US" dirty="0"/>
              <a:t>even for expert radiologists.</a:t>
            </a:r>
          </a:p>
          <a:p>
            <a:endParaRPr lang="en-US" dirty="0"/>
          </a:p>
          <a:p>
            <a:pPr marL="285750" indent="-285750">
              <a:buFont typeface="Arial" panose="020B0604020202020204" pitchFamily="34" charset="0"/>
              <a:buChar char="•"/>
            </a:pPr>
            <a:r>
              <a:rPr lang="en-US" dirty="0"/>
              <a:t>The recent advances in deep learning and machine learning algorithms also open a venue for proposing </a:t>
            </a:r>
          </a:p>
          <a:p>
            <a:r>
              <a:rPr lang="en-US" dirty="0"/>
              <a:t>alternative approaches or developing new algorithms for detection of COVID-19 which can be served as a smart-assistance </a:t>
            </a:r>
          </a:p>
          <a:p>
            <a:r>
              <a:rPr lang="en-US" dirty="0"/>
              <a:t>tool for medical doctors and radiologists whose workload has always been very heavy during the pandemic.</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300862316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3CD3B9D-C80F-264D-8CD6-19ED1116A184}"/>
              </a:ext>
            </a:extLst>
          </p:cNvPr>
          <p:cNvSpPr txBox="1"/>
          <p:nvPr/>
        </p:nvSpPr>
        <p:spPr>
          <a:xfrm>
            <a:off x="492369" y="391886"/>
            <a:ext cx="5581721" cy="523220"/>
          </a:xfrm>
          <a:prstGeom prst="rect">
            <a:avLst/>
          </a:prstGeom>
          <a:noFill/>
        </p:spPr>
        <p:txBody>
          <a:bodyPr wrap="none" rtlCol="0">
            <a:spAutoFit/>
          </a:bodyPr>
          <a:lstStyle/>
          <a:p>
            <a:r>
              <a:rPr lang="en-US" sz="2800" dirty="0"/>
              <a:t>Results &gt; Performance Measurement</a:t>
            </a:r>
          </a:p>
        </p:txBody>
      </p:sp>
      <p:sp>
        <p:nvSpPr>
          <p:cNvPr id="7" name="Slide Number Placeholder 6">
            <a:extLst>
              <a:ext uri="{FF2B5EF4-FFF2-40B4-BE49-F238E27FC236}">
                <a16:creationId xmlns:a16="http://schemas.microsoft.com/office/drawing/2014/main" id="{8AD89106-822E-FE4C-A022-0A086BD6F292}"/>
              </a:ext>
            </a:extLst>
          </p:cNvPr>
          <p:cNvSpPr>
            <a:spLocks noGrp="1"/>
          </p:cNvSpPr>
          <p:nvPr>
            <p:ph type="sldNum" sz="quarter" idx="12"/>
          </p:nvPr>
        </p:nvSpPr>
        <p:spPr/>
        <p:txBody>
          <a:bodyPr/>
          <a:lstStyle/>
          <a:p>
            <a:fld id="{C5184E39-17C3-1B46-A006-9F7568AAA460}" type="slidenum">
              <a:rPr lang="en-US" smtClean="0"/>
              <a:t>39</a:t>
            </a:fld>
            <a:endParaRPr lang="en-US"/>
          </a:p>
        </p:txBody>
      </p:sp>
    </p:spTree>
    <p:extLst>
      <p:ext uri="{BB962C8B-B14F-4D97-AF65-F5344CB8AC3E}">
        <p14:creationId xmlns:p14="http://schemas.microsoft.com/office/powerpoint/2010/main" val="261094135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3CD3B9D-C80F-264D-8CD6-19ED1116A184}"/>
              </a:ext>
            </a:extLst>
          </p:cNvPr>
          <p:cNvSpPr txBox="1"/>
          <p:nvPr/>
        </p:nvSpPr>
        <p:spPr>
          <a:xfrm>
            <a:off x="492369" y="391886"/>
            <a:ext cx="3346044" cy="523220"/>
          </a:xfrm>
          <a:prstGeom prst="rect">
            <a:avLst/>
          </a:prstGeom>
          <a:noFill/>
        </p:spPr>
        <p:txBody>
          <a:bodyPr wrap="none" rtlCol="0">
            <a:spAutoFit/>
          </a:bodyPr>
          <a:lstStyle/>
          <a:p>
            <a:r>
              <a:rPr lang="en-US" sz="2800" dirty="0"/>
              <a:t>Results &gt; CNN Results</a:t>
            </a:r>
          </a:p>
        </p:txBody>
      </p:sp>
      <p:sp>
        <p:nvSpPr>
          <p:cNvPr id="7" name="Slide Number Placeholder 6">
            <a:extLst>
              <a:ext uri="{FF2B5EF4-FFF2-40B4-BE49-F238E27FC236}">
                <a16:creationId xmlns:a16="http://schemas.microsoft.com/office/drawing/2014/main" id="{90116BA6-672B-684F-A146-5D317E8ED048}"/>
              </a:ext>
            </a:extLst>
          </p:cNvPr>
          <p:cNvSpPr>
            <a:spLocks noGrp="1"/>
          </p:cNvSpPr>
          <p:nvPr>
            <p:ph type="sldNum" sz="quarter" idx="12"/>
          </p:nvPr>
        </p:nvSpPr>
        <p:spPr/>
        <p:txBody>
          <a:bodyPr/>
          <a:lstStyle/>
          <a:p>
            <a:fld id="{C5184E39-17C3-1B46-A006-9F7568AAA460}" type="slidenum">
              <a:rPr lang="en-US" smtClean="0"/>
              <a:t>40</a:t>
            </a:fld>
            <a:endParaRPr lang="en-US"/>
          </a:p>
        </p:txBody>
      </p:sp>
    </p:spTree>
    <p:extLst>
      <p:ext uri="{BB962C8B-B14F-4D97-AF65-F5344CB8AC3E}">
        <p14:creationId xmlns:p14="http://schemas.microsoft.com/office/powerpoint/2010/main" val="144675963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3CD3B9D-C80F-264D-8CD6-19ED1116A184}"/>
              </a:ext>
            </a:extLst>
          </p:cNvPr>
          <p:cNvSpPr txBox="1"/>
          <p:nvPr/>
        </p:nvSpPr>
        <p:spPr>
          <a:xfrm>
            <a:off x="492369" y="391886"/>
            <a:ext cx="3148619" cy="523220"/>
          </a:xfrm>
          <a:prstGeom prst="rect">
            <a:avLst/>
          </a:prstGeom>
          <a:noFill/>
        </p:spPr>
        <p:txBody>
          <a:bodyPr wrap="none" rtlCol="0">
            <a:spAutoFit/>
          </a:bodyPr>
          <a:lstStyle/>
          <a:p>
            <a:r>
              <a:rPr lang="en-US" sz="2800" dirty="0"/>
              <a:t>Results &gt; ML Results</a:t>
            </a:r>
          </a:p>
        </p:txBody>
      </p:sp>
      <p:sp>
        <p:nvSpPr>
          <p:cNvPr id="7" name="Slide Number Placeholder 6">
            <a:extLst>
              <a:ext uri="{FF2B5EF4-FFF2-40B4-BE49-F238E27FC236}">
                <a16:creationId xmlns:a16="http://schemas.microsoft.com/office/drawing/2014/main" id="{A3068C3F-511B-964D-B8C0-C29E8E8DC684}"/>
              </a:ext>
            </a:extLst>
          </p:cNvPr>
          <p:cNvSpPr>
            <a:spLocks noGrp="1"/>
          </p:cNvSpPr>
          <p:nvPr>
            <p:ph type="sldNum" sz="quarter" idx="12"/>
          </p:nvPr>
        </p:nvSpPr>
        <p:spPr/>
        <p:txBody>
          <a:bodyPr/>
          <a:lstStyle/>
          <a:p>
            <a:fld id="{C5184E39-17C3-1B46-A006-9F7568AAA460}" type="slidenum">
              <a:rPr lang="en-US" smtClean="0"/>
              <a:t>41</a:t>
            </a:fld>
            <a:endParaRPr lang="en-US"/>
          </a:p>
        </p:txBody>
      </p:sp>
    </p:spTree>
    <p:extLst>
      <p:ext uri="{BB962C8B-B14F-4D97-AF65-F5344CB8AC3E}">
        <p14:creationId xmlns:p14="http://schemas.microsoft.com/office/powerpoint/2010/main" val="169583310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3CD3B9D-C80F-264D-8CD6-19ED1116A184}"/>
              </a:ext>
            </a:extLst>
          </p:cNvPr>
          <p:cNvSpPr txBox="1"/>
          <p:nvPr/>
        </p:nvSpPr>
        <p:spPr>
          <a:xfrm>
            <a:off x="492369" y="391886"/>
            <a:ext cx="5216749" cy="523220"/>
          </a:xfrm>
          <a:prstGeom prst="rect">
            <a:avLst/>
          </a:prstGeom>
          <a:noFill/>
        </p:spPr>
        <p:txBody>
          <a:bodyPr wrap="none" rtlCol="0">
            <a:spAutoFit/>
          </a:bodyPr>
          <a:lstStyle/>
          <a:p>
            <a:r>
              <a:rPr lang="en-US" sz="2800" dirty="0"/>
              <a:t>Conclusion and Recommendations</a:t>
            </a:r>
          </a:p>
        </p:txBody>
      </p:sp>
      <p:sp>
        <p:nvSpPr>
          <p:cNvPr id="7" name="Slide Number Placeholder 6">
            <a:extLst>
              <a:ext uri="{FF2B5EF4-FFF2-40B4-BE49-F238E27FC236}">
                <a16:creationId xmlns:a16="http://schemas.microsoft.com/office/drawing/2014/main" id="{993DEC76-E94B-A54F-B69B-CDCDD2346E52}"/>
              </a:ext>
            </a:extLst>
          </p:cNvPr>
          <p:cNvSpPr>
            <a:spLocks noGrp="1"/>
          </p:cNvSpPr>
          <p:nvPr>
            <p:ph type="sldNum" sz="quarter" idx="12"/>
          </p:nvPr>
        </p:nvSpPr>
        <p:spPr/>
        <p:txBody>
          <a:bodyPr/>
          <a:lstStyle/>
          <a:p>
            <a:fld id="{C5184E39-17C3-1B46-A006-9F7568AAA460}" type="slidenum">
              <a:rPr lang="en-US" smtClean="0"/>
              <a:t>42</a:t>
            </a:fld>
            <a:endParaRPr lang="en-US"/>
          </a:p>
        </p:txBody>
      </p:sp>
    </p:spTree>
    <p:extLst>
      <p:ext uri="{BB962C8B-B14F-4D97-AF65-F5344CB8AC3E}">
        <p14:creationId xmlns:p14="http://schemas.microsoft.com/office/powerpoint/2010/main" val="315557608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3CD3B9D-C80F-264D-8CD6-19ED1116A184}"/>
              </a:ext>
            </a:extLst>
          </p:cNvPr>
          <p:cNvSpPr txBox="1"/>
          <p:nvPr/>
        </p:nvSpPr>
        <p:spPr>
          <a:xfrm>
            <a:off x="492369" y="391886"/>
            <a:ext cx="7383753" cy="523220"/>
          </a:xfrm>
          <a:prstGeom prst="rect">
            <a:avLst/>
          </a:prstGeom>
          <a:noFill/>
        </p:spPr>
        <p:txBody>
          <a:bodyPr wrap="none" rtlCol="0">
            <a:spAutoFit/>
          </a:bodyPr>
          <a:lstStyle/>
          <a:p>
            <a:r>
              <a:rPr lang="en-US" sz="2800" dirty="0"/>
              <a:t>Conclusion and Recommendations &gt; Future Work</a:t>
            </a:r>
          </a:p>
        </p:txBody>
      </p:sp>
      <p:sp>
        <p:nvSpPr>
          <p:cNvPr id="7" name="Slide Number Placeholder 6">
            <a:extLst>
              <a:ext uri="{FF2B5EF4-FFF2-40B4-BE49-F238E27FC236}">
                <a16:creationId xmlns:a16="http://schemas.microsoft.com/office/drawing/2014/main" id="{BF179EE0-D934-7542-B726-44EB41F18EDE}"/>
              </a:ext>
            </a:extLst>
          </p:cNvPr>
          <p:cNvSpPr>
            <a:spLocks noGrp="1"/>
          </p:cNvSpPr>
          <p:nvPr>
            <p:ph type="sldNum" sz="quarter" idx="12"/>
          </p:nvPr>
        </p:nvSpPr>
        <p:spPr/>
        <p:txBody>
          <a:bodyPr/>
          <a:lstStyle/>
          <a:p>
            <a:fld id="{C5184E39-17C3-1B46-A006-9F7568AAA460}" type="slidenum">
              <a:rPr lang="en-US" smtClean="0"/>
              <a:t>43</a:t>
            </a:fld>
            <a:endParaRPr lang="en-US"/>
          </a:p>
        </p:txBody>
      </p:sp>
    </p:spTree>
    <p:extLst>
      <p:ext uri="{BB962C8B-B14F-4D97-AF65-F5344CB8AC3E}">
        <p14:creationId xmlns:p14="http://schemas.microsoft.com/office/powerpoint/2010/main" val="348128269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7BF347F-0D64-C649-A6B3-6A8E898DD3AE}"/>
              </a:ext>
            </a:extLst>
          </p:cNvPr>
          <p:cNvSpPr txBox="1"/>
          <p:nvPr/>
        </p:nvSpPr>
        <p:spPr>
          <a:xfrm>
            <a:off x="4290057" y="2780177"/>
            <a:ext cx="3611886" cy="523220"/>
          </a:xfrm>
          <a:prstGeom prst="rect">
            <a:avLst/>
          </a:prstGeom>
          <a:noFill/>
        </p:spPr>
        <p:txBody>
          <a:bodyPr wrap="none" rtlCol="0">
            <a:spAutoFit/>
          </a:bodyPr>
          <a:lstStyle/>
          <a:p>
            <a:r>
              <a:rPr lang="en-US" sz="2800" dirty="0"/>
              <a:t>Thank you for listening!</a:t>
            </a:r>
          </a:p>
        </p:txBody>
      </p:sp>
      <p:sp>
        <p:nvSpPr>
          <p:cNvPr id="4" name="TextBox 3">
            <a:extLst>
              <a:ext uri="{FF2B5EF4-FFF2-40B4-BE49-F238E27FC236}">
                <a16:creationId xmlns:a16="http://schemas.microsoft.com/office/drawing/2014/main" id="{90798DD5-4907-574B-BCC9-171BFB6F51B2}"/>
              </a:ext>
            </a:extLst>
          </p:cNvPr>
          <p:cNvSpPr txBox="1"/>
          <p:nvPr/>
        </p:nvSpPr>
        <p:spPr>
          <a:xfrm>
            <a:off x="5655815" y="3624943"/>
            <a:ext cx="880369" cy="523220"/>
          </a:xfrm>
          <a:prstGeom prst="rect">
            <a:avLst/>
          </a:prstGeom>
          <a:noFill/>
        </p:spPr>
        <p:txBody>
          <a:bodyPr wrap="none" rtlCol="0">
            <a:spAutoFit/>
          </a:bodyPr>
          <a:lstStyle/>
          <a:p>
            <a:r>
              <a:rPr lang="en-US" sz="2800" dirty="0"/>
              <a:t>Q&amp;A</a:t>
            </a:r>
          </a:p>
        </p:txBody>
      </p:sp>
      <p:sp>
        <p:nvSpPr>
          <p:cNvPr id="8" name="Slide Number Placeholder 7">
            <a:extLst>
              <a:ext uri="{FF2B5EF4-FFF2-40B4-BE49-F238E27FC236}">
                <a16:creationId xmlns:a16="http://schemas.microsoft.com/office/drawing/2014/main" id="{7474E22C-7C45-2841-B474-A7C59E280A98}"/>
              </a:ext>
            </a:extLst>
          </p:cNvPr>
          <p:cNvSpPr>
            <a:spLocks noGrp="1"/>
          </p:cNvSpPr>
          <p:nvPr>
            <p:ph type="sldNum" sz="quarter" idx="12"/>
          </p:nvPr>
        </p:nvSpPr>
        <p:spPr/>
        <p:txBody>
          <a:bodyPr/>
          <a:lstStyle/>
          <a:p>
            <a:fld id="{C5184E39-17C3-1B46-A006-9F7568AAA460}" type="slidenum">
              <a:rPr lang="en-US" smtClean="0"/>
              <a:t>44</a:t>
            </a:fld>
            <a:endParaRPr lang="en-US"/>
          </a:p>
        </p:txBody>
      </p:sp>
    </p:spTree>
    <p:extLst>
      <p:ext uri="{BB962C8B-B14F-4D97-AF65-F5344CB8AC3E}">
        <p14:creationId xmlns:p14="http://schemas.microsoft.com/office/powerpoint/2010/main" val="4009272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8445354-909C-2B46-8C26-0EF93653629E}"/>
              </a:ext>
            </a:extLst>
          </p:cNvPr>
          <p:cNvSpPr txBox="1"/>
          <p:nvPr/>
        </p:nvSpPr>
        <p:spPr>
          <a:xfrm>
            <a:off x="492369" y="391886"/>
            <a:ext cx="2799164" cy="523220"/>
          </a:xfrm>
          <a:prstGeom prst="rect">
            <a:avLst/>
          </a:prstGeom>
          <a:noFill/>
        </p:spPr>
        <p:txBody>
          <a:bodyPr wrap="none" rtlCol="0">
            <a:spAutoFit/>
          </a:bodyPr>
          <a:lstStyle/>
          <a:p>
            <a:r>
              <a:rPr lang="en-US" sz="2800" b="1" dirty="0"/>
              <a:t>Purpose of Thesis</a:t>
            </a:r>
          </a:p>
        </p:txBody>
      </p:sp>
      <p:sp>
        <p:nvSpPr>
          <p:cNvPr id="7" name="Slide Number Placeholder 6">
            <a:extLst>
              <a:ext uri="{FF2B5EF4-FFF2-40B4-BE49-F238E27FC236}">
                <a16:creationId xmlns:a16="http://schemas.microsoft.com/office/drawing/2014/main" id="{1D035551-F17C-C444-AB08-EB5446EB2614}"/>
              </a:ext>
            </a:extLst>
          </p:cNvPr>
          <p:cNvSpPr>
            <a:spLocks noGrp="1"/>
          </p:cNvSpPr>
          <p:nvPr>
            <p:ph type="sldNum" sz="quarter" idx="12"/>
          </p:nvPr>
        </p:nvSpPr>
        <p:spPr/>
        <p:txBody>
          <a:bodyPr/>
          <a:lstStyle/>
          <a:p>
            <a:fld id="{C5184E39-17C3-1B46-A006-9F7568AAA460}" type="slidenum">
              <a:rPr lang="en-US" smtClean="0"/>
              <a:t>4</a:t>
            </a:fld>
            <a:endParaRPr lang="en-US"/>
          </a:p>
        </p:txBody>
      </p:sp>
      <p:sp>
        <p:nvSpPr>
          <p:cNvPr id="2" name="TextBox 1">
            <a:extLst>
              <a:ext uri="{FF2B5EF4-FFF2-40B4-BE49-F238E27FC236}">
                <a16:creationId xmlns:a16="http://schemas.microsoft.com/office/drawing/2014/main" id="{6C399208-51EC-3746-A1FF-25814A594921}"/>
              </a:ext>
            </a:extLst>
          </p:cNvPr>
          <p:cNvSpPr txBox="1"/>
          <p:nvPr/>
        </p:nvSpPr>
        <p:spPr>
          <a:xfrm>
            <a:off x="5727149" y="3244334"/>
            <a:ext cx="737702" cy="369332"/>
          </a:xfrm>
          <a:prstGeom prst="rect">
            <a:avLst/>
          </a:prstGeom>
          <a:noFill/>
        </p:spPr>
        <p:txBody>
          <a:bodyPr wrap="none" rtlCol="0">
            <a:spAutoFit/>
          </a:bodyPr>
          <a:lstStyle/>
          <a:p>
            <a:r>
              <a:rPr lang="en-US" dirty="0">
                <a:solidFill>
                  <a:srgbClr val="FF0000"/>
                </a:solidFill>
              </a:rPr>
              <a:t>TODO</a:t>
            </a:r>
          </a:p>
        </p:txBody>
      </p:sp>
    </p:spTree>
    <p:extLst>
      <p:ext uri="{BB962C8B-B14F-4D97-AF65-F5344CB8AC3E}">
        <p14:creationId xmlns:p14="http://schemas.microsoft.com/office/powerpoint/2010/main" val="31728474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8445354-909C-2B46-8C26-0EF93653629E}"/>
              </a:ext>
            </a:extLst>
          </p:cNvPr>
          <p:cNvSpPr txBox="1"/>
          <p:nvPr/>
        </p:nvSpPr>
        <p:spPr>
          <a:xfrm>
            <a:off x="492369" y="391886"/>
            <a:ext cx="2807692" cy="523220"/>
          </a:xfrm>
          <a:prstGeom prst="rect">
            <a:avLst/>
          </a:prstGeom>
          <a:noFill/>
        </p:spPr>
        <p:txBody>
          <a:bodyPr wrap="none" rtlCol="0">
            <a:spAutoFit/>
          </a:bodyPr>
          <a:lstStyle/>
          <a:p>
            <a:r>
              <a:rPr lang="en-US" sz="2800" b="1" dirty="0"/>
              <a:t>Literature Review</a:t>
            </a:r>
          </a:p>
        </p:txBody>
      </p:sp>
      <p:sp>
        <p:nvSpPr>
          <p:cNvPr id="7" name="Slide Number Placeholder 6">
            <a:extLst>
              <a:ext uri="{FF2B5EF4-FFF2-40B4-BE49-F238E27FC236}">
                <a16:creationId xmlns:a16="http://schemas.microsoft.com/office/drawing/2014/main" id="{A73A3188-D4C7-F642-843C-759CA103F2AC}"/>
              </a:ext>
            </a:extLst>
          </p:cNvPr>
          <p:cNvSpPr>
            <a:spLocks noGrp="1"/>
          </p:cNvSpPr>
          <p:nvPr>
            <p:ph type="sldNum" sz="quarter" idx="12"/>
          </p:nvPr>
        </p:nvSpPr>
        <p:spPr/>
        <p:txBody>
          <a:bodyPr/>
          <a:lstStyle/>
          <a:p>
            <a:fld id="{C5184E39-17C3-1B46-A006-9F7568AAA460}" type="slidenum">
              <a:rPr lang="en-US" smtClean="0"/>
              <a:t>5</a:t>
            </a:fld>
            <a:endParaRPr lang="en-US"/>
          </a:p>
        </p:txBody>
      </p:sp>
      <p:graphicFrame>
        <p:nvGraphicFramePr>
          <p:cNvPr id="2" name="Table 1">
            <a:extLst>
              <a:ext uri="{FF2B5EF4-FFF2-40B4-BE49-F238E27FC236}">
                <a16:creationId xmlns:a16="http://schemas.microsoft.com/office/drawing/2014/main" id="{86A3BBD3-4C1F-024E-9D65-D6EC357440CF}"/>
              </a:ext>
            </a:extLst>
          </p:cNvPr>
          <p:cNvGraphicFramePr>
            <a:graphicFrameLocks noGrp="1"/>
          </p:cNvGraphicFramePr>
          <p:nvPr>
            <p:extLst>
              <p:ext uri="{D42A27DB-BD31-4B8C-83A1-F6EECF244321}">
                <p14:modId xmlns:p14="http://schemas.microsoft.com/office/powerpoint/2010/main" val="3762110403"/>
              </p:ext>
            </p:extLst>
          </p:nvPr>
        </p:nvGraphicFramePr>
        <p:xfrm>
          <a:off x="492369" y="1138092"/>
          <a:ext cx="11194106" cy="5304440"/>
        </p:xfrm>
        <a:graphic>
          <a:graphicData uri="http://schemas.openxmlformats.org/drawingml/2006/table">
            <a:tbl>
              <a:tblPr firstRow="1"/>
              <a:tblGrid>
                <a:gridCol w="2340041">
                  <a:extLst>
                    <a:ext uri="{9D8B030D-6E8A-4147-A177-3AD203B41FA5}">
                      <a16:colId xmlns:a16="http://schemas.microsoft.com/office/drawing/2014/main" val="1809643827"/>
                    </a:ext>
                  </a:extLst>
                </a:gridCol>
                <a:gridCol w="2620536">
                  <a:extLst>
                    <a:ext uri="{9D8B030D-6E8A-4147-A177-3AD203B41FA5}">
                      <a16:colId xmlns:a16="http://schemas.microsoft.com/office/drawing/2014/main" val="1415401360"/>
                    </a:ext>
                  </a:extLst>
                </a:gridCol>
                <a:gridCol w="1650381">
                  <a:extLst>
                    <a:ext uri="{9D8B030D-6E8A-4147-A177-3AD203B41FA5}">
                      <a16:colId xmlns:a16="http://schemas.microsoft.com/office/drawing/2014/main" val="1976979429"/>
                    </a:ext>
                  </a:extLst>
                </a:gridCol>
                <a:gridCol w="1338146">
                  <a:extLst>
                    <a:ext uri="{9D8B030D-6E8A-4147-A177-3AD203B41FA5}">
                      <a16:colId xmlns:a16="http://schemas.microsoft.com/office/drawing/2014/main" val="1356071754"/>
                    </a:ext>
                  </a:extLst>
                </a:gridCol>
                <a:gridCol w="1081668">
                  <a:extLst>
                    <a:ext uri="{9D8B030D-6E8A-4147-A177-3AD203B41FA5}">
                      <a16:colId xmlns:a16="http://schemas.microsoft.com/office/drawing/2014/main" val="2127504800"/>
                    </a:ext>
                  </a:extLst>
                </a:gridCol>
                <a:gridCol w="1103971">
                  <a:extLst>
                    <a:ext uri="{9D8B030D-6E8A-4147-A177-3AD203B41FA5}">
                      <a16:colId xmlns:a16="http://schemas.microsoft.com/office/drawing/2014/main" val="1840531206"/>
                    </a:ext>
                  </a:extLst>
                </a:gridCol>
                <a:gridCol w="1059363">
                  <a:extLst>
                    <a:ext uri="{9D8B030D-6E8A-4147-A177-3AD203B41FA5}">
                      <a16:colId xmlns:a16="http://schemas.microsoft.com/office/drawing/2014/main" val="3154847923"/>
                    </a:ext>
                  </a:extLst>
                </a:gridCol>
              </a:tblGrid>
              <a:tr h="419835">
                <a:tc>
                  <a:txBody>
                    <a:bodyPr/>
                    <a:lstStyle/>
                    <a:p>
                      <a:pPr algn="ctr"/>
                      <a:r>
                        <a:rPr lang="en-US" sz="1200" b="1" dirty="0">
                          <a:effectLst/>
                        </a:rPr>
                        <a:t>Authors</a:t>
                      </a:r>
                    </a:p>
                  </a:txBody>
                  <a:tcPr marL="35377" marR="35377" marT="17688" marB="17688" anchor="ctr">
                    <a:lnL w="1270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b="1" dirty="0">
                          <a:effectLst/>
                        </a:rPr>
                        <a:t>Technique</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b="1" dirty="0">
                          <a:effectLst/>
                        </a:rPr>
                        <a:t>Dataset</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b="1" dirty="0">
                          <a:effectLst/>
                        </a:rPr>
                        <a:t>The Number of Classes</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200" b="1" dirty="0">
                          <a:effectLst/>
                        </a:rPr>
                        <a:t>Accuracy </a:t>
                      </a:r>
                    </a:p>
                    <a:p>
                      <a:pPr algn="ctr" fontAlgn="t"/>
                      <a:r>
                        <a:rPr lang="en-US" sz="1200" b="1" dirty="0">
                          <a:effectLst/>
                        </a:rPr>
                        <a:t>(%)</a:t>
                      </a:r>
                    </a:p>
                  </a:txBody>
                  <a:tcPr marL="35377" marR="35377" marT="17688" marB="1768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b="1" dirty="0">
                          <a:effectLst/>
                        </a:rPr>
                        <a:t>Sensitivity </a:t>
                      </a:r>
                    </a:p>
                    <a:p>
                      <a:pPr algn="ctr"/>
                      <a:r>
                        <a:rPr lang="en-US" sz="1200" b="1" dirty="0">
                          <a:effectLst/>
                        </a:rPr>
                        <a:t>(%)</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b="1" dirty="0">
                          <a:effectLst/>
                        </a:rPr>
                        <a:t>Specificity </a:t>
                      </a:r>
                    </a:p>
                    <a:p>
                      <a:pPr algn="ctr"/>
                      <a:r>
                        <a:rPr lang="en-US" sz="1200" b="1" i="0" dirty="0">
                          <a:effectLst/>
                        </a:rPr>
                        <a:t>(%)</a:t>
                      </a:r>
                      <a:endParaRPr lang="en-US" sz="1200" b="1" dirty="0">
                        <a:effectLst/>
                      </a:endParaRPr>
                    </a:p>
                  </a:txBody>
                  <a:tcPr marL="35377" marR="35377" marT="17688" marB="17688" anchor="ctr">
                    <a:lnL w="31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90736869"/>
                  </a:ext>
                </a:extLst>
              </a:tr>
              <a:tr h="507003">
                <a:tc>
                  <a:txBody>
                    <a:bodyPr/>
                    <a:lstStyle/>
                    <a:p>
                      <a:pPr algn="l"/>
                      <a:r>
                        <a:rPr lang="en-US" sz="1200">
                          <a:effectLst/>
                        </a:rPr>
                        <a:t>Ali   Abbasian Ardakani et al. (2020)</a:t>
                      </a:r>
                    </a:p>
                  </a:txBody>
                  <a:tcPr marL="35377" marR="35377" marT="17688" marB="17688" anchor="ctr">
                    <a:lnL w="1270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dirty="0">
                          <a:effectLst/>
                        </a:rPr>
                        <a:t>ResNet-101 CNN model</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a:effectLst/>
                        </a:rPr>
                        <a:t>Chest CT images</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a:effectLst/>
                        </a:rPr>
                        <a:t>3</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a:effectLst/>
                        </a:rPr>
                        <a:t>99.51</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dirty="0">
                          <a:effectLst/>
                        </a:rPr>
                        <a:t>100.00</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a:effectLst/>
                        </a:rPr>
                        <a:t>99.02</a:t>
                      </a:r>
                    </a:p>
                  </a:txBody>
                  <a:tcPr marL="35377" marR="35377" marT="17688" marB="17688" anchor="ctr">
                    <a:lnL w="31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16744057"/>
                  </a:ext>
                </a:extLst>
              </a:tr>
              <a:tr h="545850">
                <a:tc>
                  <a:txBody>
                    <a:bodyPr/>
                    <a:lstStyle/>
                    <a:p>
                      <a:pPr algn="l"/>
                      <a:r>
                        <a:rPr lang="en-US" sz="1200">
                          <a:effectLst/>
                        </a:rPr>
                        <a:t>Y. Pathak et al. (2020)</a:t>
                      </a:r>
                    </a:p>
                  </a:txBody>
                  <a:tcPr marL="35377" marR="35377" marT="17688" marB="17688" anchor="ctr">
                    <a:lnL w="1270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a:effectLst/>
                        </a:rPr>
                        <a:t>Deep transfer learning on ResNet-50 CNN model</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a:effectLst/>
                        </a:rPr>
                        <a:t>Chest CT images</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dirty="0">
                          <a:effectLst/>
                        </a:rPr>
                        <a:t>3</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a:effectLst/>
                        </a:rPr>
                        <a:t>93.02</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a:effectLst/>
                        </a:rPr>
                        <a:t>91.46</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a:effectLst/>
                        </a:rPr>
                        <a:t>94.78</a:t>
                      </a:r>
                    </a:p>
                  </a:txBody>
                  <a:tcPr marL="35377" marR="35377" marT="17688" marB="17688" anchor="ctr">
                    <a:lnL w="31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26143455"/>
                  </a:ext>
                </a:extLst>
              </a:tr>
              <a:tr h="293820">
                <a:tc>
                  <a:txBody>
                    <a:bodyPr/>
                    <a:lstStyle/>
                    <a:p>
                      <a:pPr algn="l"/>
                      <a:r>
                        <a:rPr lang="en-US" sz="1200">
                          <a:effectLst/>
                        </a:rPr>
                        <a:t>Tulin   Ozturk et al. (2020)</a:t>
                      </a:r>
                    </a:p>
                  </a:txBody>
                  <a:tcPr marL="35377" marR="35377" marT="17688" marB="17688" anchor="ctr">
                    <a:lnL w="1270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a:effectLst/>
                        </a:rPr>
                        <a:t>DarkCovidNet CNN model</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dirty="0">
                          <a:effectLst/>
                        </a:rPr>
                        <a:t>Chest X-Ray images</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a:effectLst/>
                        </a:rPr>
                        <a:t>3</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a:effectLst/>
                        </a:rPr>
                        <a:t>87.02</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a:effectLst/>
                        </a:rPr>
                        <a:t>92.18</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a:effectLst/>
                        </a:rPr>
                        <a:t>89.96</a:t>
                      </a:r>
                    </a:p>
                  </a:txBody>
                  <a:tcPr marL="35377" marR="35377" marT="17688" marB="17688" anchor="ctr">
                    <a:lnL w="31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04824855"/>
                  </a:ext>
                </a:extLst>
              </a:tr>
              <a:tr h="293820">
                <a:tc>
                  <a:txBody>
                    <a:bodyPr/>
                    <a:lstStyle/>
                    <a:p>
                      <a:pPr algn="l"/>
                      <a:r>
                        <a:rPr lang="en-US" sz="1200">
                          <a:effectLst/>
                        </a:rPr>
                        <a:t>Tulin   Ozturk et al. (2020)</a:t>
                      </a:r>
                    </a:p>
                  </a:txBody>
                  <a:tcPr marL="35377" marR="35377" marT="17688" marB="17688" anchor="ctr">
                    <a:lnL w="1270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a:effectLst/>
                        </a:rPr>
                        <a:t>DarkCovidNet CNN model</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a:effectLst/>
                        </a:rPr>
                        <a:t>Chest X-Ray images</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a:effectLst/>
                        </a:rPr>
                        <a:t>2</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a:effectLst/>
                        </a:rPr>
                        <a:t>98.08</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dirty="0">
                          <a:effectLst/>
                        </a:rPr>
                        <a:t>95.13</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a:effectLst/>
                        </a:rPr>
                        <a:t>95.30</a:t>
                      </a:r>
                    </a:p>
                  </a:txBody>
                  <a:tcPr marL="35377" marR="35377" marT="17688" marB="17688" anchor="ctr">
                    <a:lnL w="31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03943433"/>
                  </a:ext>
                </a:extLst>
              </a:tr>
              <a:tr h="923897">
                <a:tc>
                  <a:txBody>
                    <a:bodyPr/>
                    <a:lstStyle/>
                    <a:p>
                      <a:pPr algn="l"/>
                      <a:r>
                        <a:rPr lang="en-US" sz="1200">
                          <a:effectLst/>
                        </a:rPr>
                        <a:t>Yujin Oh et al. (2020)</a:t>
                      </a:r>
                    </a:p>
                  </a:txBody>
                  <a:tcPr marL="35377" marR="35377" marT="17688" marB="17688" anchor="ctr">
                    <a:lnL w="1270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a:effectLst/>
                        </a:rPr>
                        <a:t>Patch-by-patch classification in ResNet-18 CNN based model after segmentation</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a:effectLst/>
                        </a:rPr>
                        <a:t>Chest X-Ray images</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dirty="0">
                          <a:effectLst/>
                        </a:rPr>
                        <a:t>2</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a:effectLst/>
                        </a:rPr>
                        <a:t>88.90</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a:effectLst/>
                        </a:rPr>
                        <a:t>85.90</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a:effectLst/>
                        </a:rPr>
                        <a:t>96.40</a:t>
                      </a:r>
                    </a:p>
                  </a:txBody>
                  <a:tcPr marL="35377" marR="35377" marT="17688" marB="17688" anchor="ctr">
                    <a:lnL w="31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18685665"/>
                  </a:ext>
                </a:extLst>
              </a:tr>
              <a:tr h="545850">
                <a:tc>
                  <a:txBody>
                    <a:bodyPr/>
                    <a:lstStyle/>
                    <a:p>
                      <a:pPr algn="l"/>
                      <a:r>
                        <a:rPr lang="en-US" sz="1200">
                          <a:effectLst/>
                        </a:rPr>
                        <a:t>Elshennawy and Ibrahim (2020)</a:t>
                      </a:r>
                    </a:p>
                  </a:txBody>
                  <a:tcPr marL="35377" marR="35377" marT="17688" marB="17688" anchor="ctr">
                    <a:lnL w="1270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a:effectLst/>
                        </a:rPr>
                        <a:t>Pre-trained ResNet152V2 CNN model\end</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a:effectLst/>
                        </a:rPr>
                        <a:t>Chest X-Ray images</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a:effectLst/>
                        </a:rPr>
                        <a:t>2</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a:effectLst/>
                        </a:rPr>
                        <a:t>99.22</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a:effectLst/>
                        </a:rPr>
                        <a:t>99.44</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a:effectLst/>
                        </a:rPr>
                        <a:t>99.45</a:t>
                      </a:r>
                    </a:p>
                  </a:txBody>
                  <a:tcPr marL="35377" marR="35377" marT="17688" marB="17688" anchor="ctr">
                    <a:lnL w="31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77532144"/>
                  </a:ext>
                </a:extLst>
              </a:tr>
              <a:tr h="724452">
                <a:tc>
                  <a:txBody>
                    <a:bodyPr/>
                    <a:lstStyle/>
                    <a:p>
                      <a:pPr algn="l"/>
                      <a:r>
                        <a:rPr lang="en-US" sz="1200">
                          <a:effectLst/>
                        </a:rPr>
                        <a:t>Ruaa Adeeb Al-Falluji et al. (2020)</a:t>
                      </a:r>
                    </a:p>
                  </a:txBody>
                  <a:tcPr marL="35377" marR="35377" marT="17688" marB="17688" anchor="ctr">
                    <a:lnL w="1270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a:effectLst/>
                        </a:rPr>
                        <a:t>Deep transfer learning on the modified ResNet-18 CNN model</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a:effectLst/>
                        </a:rPr>
                        <a:t>Chest X-Ray images</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a:effectLst/>
                        </a:rPr>
                        <a:t>2</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a:effectLst/>
                        </a:rPr>
                        <a:t>96.73</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a:effectLst/>
                        </a:rPr>
                        <a:t>94.00</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a:effectLst/>
                        </a:rPr>
                        <a:t>100.00</a:t>
                      </a:r>
                    </a:p>
                  </a:txBody>
                  <a:tcPr marL="35377" marR="35377" marT="17688" marB="17688" anchor="ctr">
                    <a:lnL w="31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46779948"/>
                  </a:ext>
                </a:extLst>
              </a:tr>
              <a:tr h="1049913">
                <a:tc>
                  <a:txBody>
                    <a:bodyPr/>
                    <a:lstStyle/>
                    <a:p>
                      <a:pPr algn="l"/>
                      <a:r>
                        <a:rPr lang="en-US" sz="1200">
                          <a:effectLst/>
                        </a:rPr>
                        <a:t>Majid   Noue et al. (2020)</a:t>
                      </a:r>
                    </a:p>
                  </a:txBody>
                  <a:tcPr marL="35377" marR="35377" marT="17688" marB="17688" anchor="ctr">
                    <a:lnL w="1270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a:effectLst/>
                        </a:rPr>
                        <a:t>SVM classifier fed with deep features obtained from the novel proposed CNN model</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dirty="0">
                          <a:effectLst/>
                        </a:rPr>
                        <a:t>Chest X-Ray images</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a:effectLst/>
                        </a:rPr>
                        <a:t>2</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a:effectLst/>
                        </a:rPr>
                        <a:t>98.97</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a:effectLst/>
                        </a:rPr>
                        <a:t>89.39</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dirty="0">
                          <a:effectLst/>
                        </a:rPr>
                        <a:t>99.75</a:t>
                      </a:r>
                    </a:p>
                  </a:txBody>
                  <a:tcPr marL="35377" marR="35377" marT="17688" marB="17688" anchor="ctr">
                    <a:lnL w="31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34804094"/>
                  </a:ext>
                </a:extLst>
              </a:tr>
            </a:tbl>
          </a:graphicData>
        </a:graphic>
      </p:graphicFrame>
    </p:spTree>
    <p:extLst>
      <p:ext uri="{BB962C8B-B14F-4D97-AF65-F5344CB8AC3E}">
        <p14:creationId xmlns:p14="http://schemas.microsoft.com/office/powerpoint/2010/main" val="35343053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E149541-3953-354D-8060-8E1F5049C35F}"/>
              </a:ext>
            </a:extLst>
          </p:cNvPr>
          <p:cNvSpPr txBox="1"/>
          <p:nvPr/>
        </p:nvSpPr>
        <p:spPr>
          <a:xfrm>
            <a:off x="492369" y="391886"/>
            <a:ext cx="1934056" cy="523220"/>
          </a:xfrm>
          <a:prstGeom prst="rect">
            <a:avLst/>
          </a:prstGeom>
          <a:noFill/>
        </p:spPr>
        <p:txBody>
          <a:bodyPr wrap="none" rtlCol="0">
            <a:spAutoFit/>
          </a:bodyPr>
          <a:lstStyle/>
          <a:p>
            <a:r>
              <a:rPr lang="en-US" sz="2800" b="1" dirty="0"/>
              <a:t>Chest X-Ray</a:t>
            </a:r>
          </a:p>
        </p:txBody>
      </p:sp>
      <p:sp>
        <p:nvSpPr>
          <p:cNvPr id="7" name="Slide Number Placeholder 6">
            <a:extLst>
              <a:ext uri="{FF2B5EF4-FFF2-40B4-BE49-F238E27FC236}">
                <a16:creationId xmlns:a16="http://schemas.microsoft.com/office/drawing/2014/main" id="{F7F09819-C992-C343-A862-8E4E5614C01C}"/>
              </a:ext>
            </a:extLst>
          </p:cNvPr>
          <p:cNvSpPr>
            <a:spLocks noGrp="1"/>
          </p:cNvSpPr>
          <p:nvPr>
            <p:ph type="sldNum" sz="quarter" idx="12"/>
          </p:nvPr>
        </p:nvSpPr>
        <p:spPr/>
        <p:txBody>
          <a:bodyPr/>
          <a:lstStyle/>
          <a:p>
            <a:fld id="{C5184E39-17C3-1B46-A006-9F7568AAA460}" type="slidenum">
              <a:rPr lang="en-US" smtClean="0"/>
              <a:t>6</a:t>
            </a:fld>
            <a:endParaRPr lang="en-US"/>
          </a:p>
        </p:txBody>
      </p:sp>
      <p:pic>
        <p:nvPicPr>
          <p:cNvPr id="2" name="Picture 1">
            <a:extLst>
              <a:ext uri="{FF2B5EF4-FFF2-40B4-BE49-F238E27FC236}">
                <a16:creationId xmlns:a16="http://schemas.microsoft.com/office/drawing/2014/main" id="{1299EB0B-5760-C64A-992D-731C1FC2A6C2}"/>
              </a:ext>
            </a:extLst>
          </p:cNvPr>
          <p:cNvPicPr>
            <a:picLocks noChangeAspect="1"/>
          </p:cNvPicPr>
          <p:nvPr/>
        </p:nvPicPr>
        <p:blipFill>
          <a:blip r:embed="rId2"/>
          <a:stretch>
            <a:fillRect/>
          </a:stretch>
        </p:blipFill>
        <p:spPr>
          <a:xfrm>
            <a:off x="8747227" y="915107"/>
            <a:ext cx="2952404" cy="3378114"/>
          </a:xfrm>
          <a:prstGeom prst="rect">
            <a:avLst/>
          </a:prstGeom>
        </p:spPr>
      </p:pic>
      <p:sp>
        <p:nvSpPr>
          <p:cNvPr id="5" name="TextBox 4">
            <a:extLst>
              <a:ext uri="{FF2B5EF4-FFF2-40B4-BE49-F238E27FC236}">
                <a16:creationId xmlns:a16="http://schemas.microsoft.com/office/drawing/2014/main" id="{B2FEA88A-1224-C046-A85C-3AA06287FB36}"/>
              </a:ext>
            </a:extLst>
          </p:cNvPr>
          <p:cNvSpPr txBox="1"/>
          <p:nvPr/>
        </p:nvSpPr>
        <p:spPr>
          <a:xfrm>
            <a:off x="492369" y="1150325"/>
            <a:ext cx="11444608" cy="4524315"/>
          </a:xfrm>
          <a:prstGeom prst="rect">
            <a:avLst/>
          </a:prstGeom>
          <a:noFill/>
        </p:spPr>
        <p:txBody>
          <a:bodyPr wrap="none" rtlCol="0">
            <a:spAutoFit/>
          </a:bodyPr>
          <a:lstStyle/>
          <a:p>
            <a:pPr marL="285750" indent="-285750">
              <a:buFont typeface="Arial" panose="020B0604020202020204" pitchFamily="34" charset="0"/>
              <a:buChar char="•"/>
            </a:pPr>
            <a:r>
              <a:rPr lang="en-US" dirty="0"/>
              <a:t>X-rays (or X-radiations) are electromagnetic waves which is </a:t>
            </a:r>
          </a:p>
          <a:p>
            <a:r>
              <a:rPr lang="en-US" dirty="0"/>
              <a:t>actually a type of radiation with wavelengths shorter than ultraviolet light.</a:t>
            </a:r>
          </a:p>
          <a:p>
            <a:endParaRPr lang="en-US" dirty="0"/>
          </a:p>
          <a:p>
            <a:pPr marL="285750" indent="-285750">
              <a:buFont typeface="Arial" panose="020B0604020202020204" pitchFamily="34" charset="0"/>
              <a:buChar char="•"/>
            </a:pPr>
            <a:r>
              <a:rPr lang="en-US" dirty="0"/>
              <a:t>Nowadays, X-rays are mostly used for medical and radiological imaging </a:t>
            </a:r>
          </a:p>
          <a:p>
            <a:r>
              <a:rPr lang="en-US" dirty="0"/>
              <a:t>in medical industry and for security reasons in public areas.</a:t>
            </a:r>
          </a:p>
          <a:p>
            <a:endParaRPr lang="en-US" dirty="0"/>
          </a:p>
          <a:p>
            <a:r>
              <a:rPr lang="en-US" dirty="0"/>
              <a:t>* The fewest photons are absorbed by the air, while the most photons are </a:t>
            </a:r>
          </a:p>
          <a:p>
            <a:r>
              <a:rPr lang="en-US" dirty="0"/>
              <a:t>absorbed by the calcium in the bones. This is why bones appear white. </a:t>
            </a:r>
          </a:p>
          <a:p>
            <a:r>
              <a:rPr lang="en-US" dirty="0"/>
              <a:t>Fat and other soft tissues moderately absorb X-rays, so they appear gray. </a:t>
            </a:r>
          </a:p>
          <a:p>
            <a:r>
              <a:rPr lang="en-US" dirty="0"/>
              <a:t>Due to the aforementioned absorption properties of X-rays, the lungs appear blackish.</a:t>
            </a:r>
          </a:p>
          <a:p>
            <a:endParaRPr lang="en-US" dirty="0"/>
          </a:p>
          <a:p>
            <a:pPr marL="285750" indent="-285750">
              <a:buFont typeface="Arial" panose="020B0604020202020204" pitchFamily="34" charset="0"/>
              <a:buChar char="•"/>
            </a:pPr>
            <a:r>
              <a:rPr lang="en-US" dirty="0"/>
              <a:t>The most preferred projection methods are Posterior-Anterior (PA) and </a:t>
            </a:r>
          </a:p>
          <a:p>
            <a:r>
              <a:rPr lang="en-US" dirty="0"/>
              <a:t>Anterior-Posterior (AP) in which photon beams traverse from posterior to anterior and anterior to posterior respectively.</a:t>
            </a:r>
          </a:p>
          <a:p>
            <a:endParaRPr lang="en-US" dirty="0"/>
          </a:p>
          <a:p>
            <a:pPr marL="285750" indent="-285750">
              <a:buFont typeface="Arial" panose="020B0604020202020204" pitchFamily="34" charset="0"/>
              <a:buChar char="•"/>
            </a:pPr>
            <a:r>
              <a:rPr lang="en-US" dirty="0"/>
              <a:t>Chest X-ray imaging has a very significant role on detecting serious diseases such as pneumonia and its causes, </a:t>
            </a:r>
          </a:p>
          <a:p>
            <a:r>
              <a:rPr lang="en-US" dirty="0"/>
              <a:t>pneumothorax, heart failures, emphysema, lung cancer, broken ribs for years, and COVID-19 recently.</a:t>
            </a:r>
          </a:p>
        </p:txBody>
      </p:sp>
    </p:spTree>
    <p:extLst>
      <p:ext uri="{BB962C8B-B14F-4D97-AF65-F5344CB8AC3E}">
        <p14:creationId xmlns:p14="http://schemas.microsoft.com/office/powerpoint/2010/main" val="28828244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3980DF9-4527-2444-998A-ECEE3D01B888}"/>
              </a:ext>
            </a:extLst>
          </p:cNvPr>
          <p:cNvSpPr txBox="1"/>
          <p:nvPr/>
        </p:nvSpPr>
        <p:spPr>
          <a:xfrm>
            <a:off x="492369" y="391886"/>
            <a:ext cx="4692054" cy="523220"/>
          </a:xfrm>
          <a:prstGeom prst="rect">
            <a:avLst/>
          </a:prstGeom>
          <a:noFill/>
        </p:spPr>
        <p:txBody>
          <a:bodyPr wrap="none" rtlCol="0">
            <a:spAutoFit/>
          </a:bodyPr>
          <a:lstStyle/>
          <a:p>
            <a:r>
              <a:rPr lang="en-US" sz="2800" b="1" dirty="0"/>
              <a:t>Introduction to Deep Learning</a:t>
            </a:r>
          </a:p>
        </p:txBody>
      </p:sp>
      <p:sp>
        <p:nvSpPr>
          <p:cNvPr id="7" name="Slide Number Placeholder 6">
            <a:extLst>
              <a:ext uri="{FF2B5EF4-FFF2-40B4-BE49-F238E27FC236}">
                <a16:creationId xmlns:a16="http://schemas.microsoft.com/office/drawing/2014/main" id="{DA0B6B30-5593-AF4E-864D-48C066E0276D}"/>
              </a:ext>
            </a:extLst>
          </p:cNvPr>
          <p:cNvSpPr>
            <a:spLocks noGrp="1"/>
          </p:cNvSpPr>
          <p:nvPr>
            <p:ph type="sldNum" sz="quarter" idx="12"/>
          </p:nvPr>
        </p:nvSpPr>
        <p:spPr/>
        <p:txBody>
          <a:bodyPr/>
          <a:lstStyle/>
          <a:p>
            <a:fld id="{C5184E39-17C3-1B46-A006-9F7568AAA460}" type="slidenum">
              <a:rPr lang="en-US" smtClean="0"/>
              <a:t>7</a:t>
            </a:fld>
            <a:endParaRPr lang="en-US"/>
          </a:p>
        </p:txBody>
      </p:sp>
      <p:sp>
        <p:nvSpPr>
          <p:cNvPr id="2" name="TextBox 1">
            <a:extLst>
              <a:ext uri="{FF2B5EF4-FFF2-40B4-BE49-F238E27FC236}">
                <a16:creationId xmlns:a16="http://schemas.microsoft.com/office/drawing/2014/main" id="{999FC7E5-0BA0-6940-B527-FF750F19B083}"/>
              </a:ext>
            </a:extLst>
          </p:cNvPr>
          <p:cNvSpPr txBox="1"/>
          <p:nvPr/>
        </p:nvSpPr>
        <p:spPr>
          <a:xfrm>
            <a:off x="492369" y="1152988"/>
            <a:ext cx="11699631" cy="3416320"/>
          </a:xfrm>
          <a:prstGeom prst="rect">
            <a:avLst/>
          </a:prstGeom>
          <a:noFill/>
        </p:spPr>
        <p:txBody>
          <a:bodyPr wrap="square" rtlCol="0">
            <a:spAutoFit/>
          </a:bodyPr>
          <a:lstStyle/>
          <a:p>
            <a:pPr marL="342900" indent="-342900">
              <a:buFont typeface="+mj-lt"/>
              <a:buAutoNum type="arabicPeriod"/>
            </a:pPr>
            <a:r>
              <a:rPr lang="en-US" b="1" dirty="0"/>
              <a:t>Loss Function and Optimization</a:t>
            </a:r>
          </a:p>
          <a:p>
            <a:pPr marL="342900" indent="-342900">
              <a:buFont typeface="+mj-lt"/>
              <a:buAutoNum type="arabicPeriod"/>
            </a:pPr>
            <a:endParaRPr lang="en-US" b="1" dirty="0"/>
          </a:p>
          <a:p>
            <a:pPr marL="342900" indent="-342900">
              <a:buFont typeface="+mj-lt"/>
              <a:buAutoNum type="arabicPeriod"/>
            </a:pPr>
            <a:r>
              <a:rPr lang="en-US" b="1" dirty="0"/>
              <a:t>Convolutional Neural Networks</a:t>
            </a:r>
          </a:p>
          <a:p>
            <a:pPr marL="342900" indent="-342900">
              <a:buFont typeface="+mj-lt"/>
              <a:buAutoNum type="arabicPeriod"/>
            </a:pPr>
            <a:endParaRPr lang="en-US" b="1" dirty="0"/>
          </a:p>
          <a:p>
            <a:pPr marL="342900" indent="-342900">
              <a:buFont typeface="+mj-lt"/>
              <a:buAutoNum type="arabicPeriod"/>
            </a:pPr>
            <a:r>
              <a:rPr lang="en-US" b="1" dirty="0"/>
              <a:t>Transfer Learning</a:t>
            </a:r>
          </a:p>
          <a:p>
            <a:pPr marL="342900" indent="-342900">
              <a:buFont typeface="+mj-lt"/>
              <a:buAutoNum type="arabicPeriod"/>
            </a:pPr>
            <a:endParaRPr lang="en-US" b="1" dirty="0"/>
          </a:p>
          <a:p>
            <a:pPr marL="342900" indent="-342900">
              <a:buFont typeface="+mj-lt"/>
              <a:buAutoNum type="arabicPeriod"/>
            </a:pPr>
            <a:r>
              <a:rPr lang="en-US" b="1" dirty="0"/>
              <a:t>AlexNet</a:t>
            </a:r>
          </a:p>
          <a:p>
            <a:pPr marL="342900" indent="-342900">
              <a:buFont typeface="+mj-lt"/>
              <a:buAutoNum type="arabicPeriod"/>
            </a:pPr>
            <a:endParaRPr lang="en-US" b="1" dirty="0"/>
          </a:p>
          <a:p>
            <a:pPr marL="342900" indent="-342900">
              <a:buFont typeface="+mj-lt"/>
              <a:buAutoNum type="arabicPeriod"/>
            </a:pPr>
            <a:r>
              <a:rPr lang="en-US" b="1" dirty="0"/>
              <a:t>Residual Neural Network</a:t>
            </a:r>
          </a:p>
          <a:p>
            <a:pPr marL="342900" indent="-342900">
              <a:buFont typeface="+mj-lt"/>
              <a:buAutoNum type="arabicPeriod"/>
            </a:pPr>
            <a:endParaRPr lang="en-US" b="1" dirty="0"/>
          </a:p>
          <a:p>
            <a:pPr marL="342900" indent="-342900">
              <a:buFont typeface="+mj-lt"/>
              <a:buAutoNum type="arabicPeriod"/>
            </a:pPr>
            <a:r>
              <a:rPr lang="en-US" b="1" dirty="0"/>
              <a:t>Visual Geometry Group</a:t>
            </a:r>
          </a:p>
          <a:p>
            <a:pPr marL="342900" indent="-342900">
              <a:buFont typeface="+mj-lt"/>
              <a:buAutoNum type="arabicPeriod"/>
            </a:pPr>
            <a:endParaRPr lang="en-US" b="1" dirty="0"/>
          </a:p>
        </p:txBody>
      </p:sp>
    </p:spTree>
    <p:extLst>
      <p:ext uri="{BB962C8B-B14F-4D97-AF65-F5344CB8AC3E}">
        <p14:creationId xmlns:p14="http://schemas.microsoft.com/office/powerpoint/2010/main" val="3283658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3980DF9-4527-2444-998A-ECEE3D01B888}"/>
              </a:ext>
            </a:extLst>
          </p:cNvPr>
          <p:cNvSpPr txBox="1"/>
          <p:nvPr/>
        </p:nvSpPr>
        <p:spPr>
          <a:xfrm>
            <a:off x="492369" y="391886"/>
            <a:ext cx="4692054" cy="523220"/>
          </a:xfrm>
          <a:prstGeom prst="rect">
            <a:avLst/>
          </a:prstGeom>
          <a:noFill/>
        </p:spPr>
        <p:txBody>
          <a:bodyPr wrap="none" rtlCol="0">
            <a:spAutoFit/>
          </a:bodyPr>
          <a:lstStyle/>
          <a:p>
            <a:r>
              <a:rPr lang="en-US" sz="2800" b="1" dirty="0"/>
              <a:t>Introduction to Deep Learning</a:t>
            </a:r>
          </a:p>
        </p:txBody>
      </p:sp>
      <p:sp>
        <p:nvSpPr>
          <p:cNvPr id="7" name="Slide Number Placeholder 6">
            <a:extLst>
              <a:ext uri="{FF2B5EF4-FFF2-40B4-BE49-F238E27FC236}">
                <a16:creationId xmlns:a16="http://schemas.microsoft.com/office/drawing/2014/main" id="{DA0B6B30-5593-AF4E-864D-48C066E0276D}"/>
              </a:ext>
            </a:extLst>
          </p:cNvPr>
          <p:cNvSpPr>
            <a:spLocks noGrp="1"/>
          </p:cNvSpPr>
          <p:nvPr>
            <p:ph type="sldNum" sz="quarter" idx="12"/>
          </p:nvPr>
        </p:nvSpPr>
        <p:spPr/>
        <p:txBody>
          <a:bodyPr/>
          <a:lstStyle/>
          <a:p>
            <a:fld id="{C5184E39-17C3-1B46-A006-9F7568AAA460}" type="slidenum">
              <a:rPr lang="en-US" smtClean="0"/>
              <a:t>8</a:t>
            </a:fld>
            <a:endParaRPr lang="en-US"/>
          </a:p>
        </p:txBody>
      </p:sp>
      <p:sp>
        <p:nvSpPr>
          <p:cNvPr id="2" name="TextBox 1">
            <a:extLst>
              <a:ext uri="{FF2B5EF4-FFF2-40B4-BE49-F238E27FC236}">
                <a16:creationId xmlns:a16="http://schemas.microsoft.com/office/drawing/2014/main" id="{999FC7E5-0BA0-6940-B527-FF750F19B083}"/>
              </a:ext>
            </a:extLst>
          </p:cNvPr>
          <p:cNvSpPr txBox="1"/>
          <p:nvPr/>
        </p:nvSpPr>
        <p:spPr>
          <a:xfrm>
            <a:off x="492369" y="1193181"/>
            <a:ext cx="11699631" cy="4524315"/>
          </a:xfrm>
          <a:prstGeom prst="rect">
            <a:avLst/>
          </a:prstGeom>
          <a:noFill/>
        </p:spPr>
        <p:txBody>
          <a:bodyPr wrap="square" rtlCol="0">
            <a:spAutoFit/>
          </a:bodyPr>
          <a:lstStyle/>
          <a:p>
            <a:pPr marL="285750" indent="-285750">
              <a:buFont typeface="Arial" panose="020B0604020202020204" pitchFamily="34" charset="0"/>
              <a:buChar char="•"/>
            </a:pPr>
            <a:r>
              <a:rPr lang="en-US" dirty="0"/>
              <a:t>A </a:t>
            </a:r>
            <a:r>
              <a:rPr lang="en-US" b="1" dirty="0"/>
              <a:t>neural network </a:t>
            </a:r>
            <a:r>
              <a:rPr lang="en-US" dirty="0"/>
              <a:t>is a learning framework for machines using a collection of functions over hidden layers to understand</a:t>
            </a:r>
          </a:p>
          <a:p>
            <a:r>
              <a:rPr lang="en-US" dirty="0"/>
              <a:t>and translate an input data into a desired output.</a:t>
            </a:r>
          </a:p>
          <a:p>
            <a:endParaRPr lang="en-US" dirty="0"/>
          </a:p>
          <a:p>
            <a:pPr marL="285750" indent="-285750">
              <a:buFont typeface="Arial" panose="020B0604020202020204" pitchFamily="34" charset="0"/>
              <a:buChar char="•"/>
            </a:pPr>
            <a:r>
              <a:rPr lang="en-US" dirty="0"/>
              <a:t>Neural networks are made of </a:t>
            </a:r>
            <a:r>
              <a:rPr lang="en-US" b="1" dirty="0"/>
              <a:t>nodes (neurons) </a:t>
            </a:r>
            <a:r>
              <a:rPr lang="en-US" dirty="0"/>
              <a:t>which receive the parameters of incident links, process them, and </a:t>
            </a:r>
          </a:p>
          <a:p>
            <a:r>
              <a:rPr lang="en-US" dirty="0"/>
              <a:t>produces an output. These connections between the layer nodes are called as </a:t>
            </a:r>
            <a:r>
              <a:rPr lang="en-US" b="1" dirty="0"/>
              <a:t>links</a:t>
            </a:r>
            <a:r>
              <a:rPr lang="en-US" dirty="0"/>
              <a:t> including weight and bias parameters.</a:t>
            </a:r>
          </a:p>
          <a:p>
            <a:endParaRPr lang="en-US" b="1" dirty="0"/>
          </a:p>
          <a:p>
            <a:pPr marL="285750" indent="-285750">
              <a:buFont typeface="Arial" panose="020B0604020202020204" pitchFamily="34" charset="0"/>
              <a:buChar char="•"/>
            </a:pPr>
            <a:r>
              <a:rPr lang="en-US" b="1" dirty="0"/>
              <a:t>Weight</a:t>
            </a:r>
            <a:r>
              <a:rPr lang="en-US" dirty="0"/>
              <a:t> and </a:t>
            </a:r>
            <a:r>
              <a:rPr lang="en-US" b="1" dirty="0"/>
              <a:t>bias</a:t>
            </a:r>
            <a:r>
              <a:rPr lang="en-US" dirty="0"/>
              <a:t> terms are learnable parameters related to input data, and must be updated to reach the optimal cost value.</a:t>
            </a:r>
          </a:p>
          <a:p>
            <a:endParaRPr lang="en-US" dirty="0"/>
          </a:p>
          <a:p>
            <a:pPr marL="285750" indent="-285750">
              <a:buFont typeface="Arial" panose="020B0604020202020204" pitchFamily="34" charset="0"/>
              <a:buChar char="•"/>
            </a:pPr>
            <a:r>
              <a:rPr lang="en-US" dirty="0"/>
              <a:t>A neural network with no loops or cyclic links over nodes </a:t>
            </a:r>
          </a:p>
          <a:p>
            <a:r>
              <a:rPr lang="en-US" dirty="0"/>
              <a:t>is </a:t>
            </a:r>
            <a:r>
              <a:rPr lang="en-US" b="1" dirty="0"/>
              <a:t>feed-forward</a:t>
            </a:r>
            <a:r>
              <a:rPr lang="en-US" dirty="0"/>
              <a:t> networks, if the direction of its </a:t>
            </a:r>
          </a:p>
          <a:p>
            <a:r>
              <a:rPr lang="en-US" dirty="0"/>
              <a:t>information flow is straight-forward. During this process, </a:t>
            </a:r>
          </a:p>
          <a:p>
            <a:r>
              <a:rPr lang="en-US" dirty="0"/>
              <a:t>the weights and bias values do not change. To update and </a:t>
            </a:r>
          </a:p>
          <a:p>
            <a:r>
              <a:rPr lang="en-US" dirty="0"/>
              <a:t>find the most appropriate weight and bias values, </a:t>
            </a:r>
          </a:p>
          <a:p>
            <a:r>
              <a:rPr lang="en-US" b="1" dirty="0"/>
              <a:t>back-propagation</a:t>
            </a:r>
            <a:r>
              <a:rPr lang="en-US" dirty="0"/>
              <a:t> is applied by using the negative </a:t>
            </a:r>
          </a:p>
          <a:p>
            <a:r>
              <a:rPr lang="en-US" dirty="0"/>
              <a:t>gradient of the loss function.</a:t>
            </a:r>
          </a:p>
        </p:txBody>
      </p:sp>
      <p:pic>
        <p:nvPicPr>
          <p:cNvPr id="4" name="Picture 3">
            <a:extLst>
              <a:ext uri="{FF2B5EF4-FFF2-40B4-BE49-F238E27FC236}">
                <a16:creationId xmlns:a16="http://schemas.microsoft.com/office/drawing/2014/main" id="{8BBC5CDB-6595-614D-B3DC-21F6D34829B0}"/>
              </a:ext>
            </a:extLst>
          </p:cNvPr>
          <p:cNvPicPr>
            <a:picLocks noChangeAspect="1"/>
          </p:cNvPicPr>
          <p:nvPr/>
        </p:nvPicPr>
        <p:blipFill>
          <a:blip r:embed="rId2"/>
          <a:stretch>
            <a:fillRect/>
          </a:stretch>
        </p:blipFill>
        <p:spPr>
          <a:xfrm>
            <a:off x="6342184" y="3427076"/>
            <a:ext cx="5600700" cy="2921000"/>
          </a:xfrm>
          <a:prstGeom prst="rect">
            <a:avLst/>
          </a:prstGeom>
        </p:spPr>
      </p:pic>
    </p:spTree>
    <p:extLst>
      <p:ext uri="{BB962C8B-B14F-4D97-AF65-F5344CB8AC3E}">
        <p14:creationId xmlns:p14="http://schemas.microsoft.com/office/powerpoint/2010/main" val="3448868450"/>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827</TotalTime>
  <Words>4064</Words>
  <Application>Microsoft Macintosh PowerPoint</Application>
  <PresentationFormat>Widescreen</PresentationFormat>
  <Paragraphs>536</Paragraphs>
  <Slides>45</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45</vt:i4>
      </vt:variant>
    </vt:vector>
  </HeadingPairs>
  <TitlesOfParts>
    <vt:vector size="50" baseType="lpstr">
      <vt:lpstr>Arial</vt:lpstr>
      <vt:lpstr>Calibri</vt:lpstr>
      <vt:lpstr>Calibri Light</vt:lpstr>
      <vt:lpstr>Cambria Math</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Ozan Güldali</dc:creator>
  <cp:lastModifiedBy>Ozan Güldali</cp:lastModifiedBy>
  <cp:revision>100</cp:revision>
  <dcterms:created xsi:type="dcterms:W3CDTF">2021-07-04T14:13:32Z</dcterms:created>
  <dcterms:modified xsi:type="dcterms:W3CDTF">2021-07-15T11:26:10Z</dcterms:modified>
</cp:coreProperties>
</file>